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4" r:id="rId2"/>
    <p:sldId id="295" r:id="rId3"/>
    <p:sldId id="263" r:id="rId4"/>
    <p:sldId id="261" r:id="rId5"/>
    <p:sldId id="260" r:id="rId6"/>
    <p:sldId id="259" r:id="rId7"/>
    <p:sldId id="272" r:id="rId8"/>
    <p:sldId id="257" r:id="rId9"/>
    <p:sldId id="265" r:id="rId10"/>
    <p:sldId id="268" r:id="rId11"/>
    <p:sldId id="271" r:id="rId12"/>
    <p:sldId id="269" r:id="rId13"/>
    <p:sldId id="266" r:id="rId14"/>
    <p:sldId id="277" r:id="rId15"/>
    <p:sldId id="267" r:id="rId16"/>
    <p:sldId id="273" r:id="rId17"/>
    <p:sldId id="258" r:id="rId18"/>
    <p:sldId id="275" r:id="rId19"/>
    <p:sldId id="296" r:id="rId20"/>
    <p:sldId id="278" r:id="rId21"/>
    <p:sldId id="279" r:id="rId22"/>
    <p:sldId id="280" r:id="rId23"/>
    <p:sldId id="281" r:id="rId24"/>
    <p:sldId id="297" r:id="rId25"/>
    <p:sldId id="282" r:id="rId26"/>
    <p:sldId id="284" r:id="rId27"/>
    <p:sldId id="285" r:id="rId28"/>
    <p:sldId id="286" r:id="rId29"/>
    <p:sldId id="287" r:id="rId30"/>
    <p:sldId id="288" r:id="rId31"/>
    <p:sldId id="289" r:id="rId32"/>
    <p:sldId id="290" r:id="rId33"/>
    <p:sldId id="291" r:id="rId34"/>
    <p:sldId id="292" r:id="rId35"/>
    <p:sldId id="293" r:id="rId36"/>
  </p:sldIdLst>
  <p:sldSz cx="6858000" cy="9906000" type="A4"/>
  <p:notesSz cx="6888163" cy="100187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93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6" autoAdjust="0"/>
    <p:restoredTop sz="94660"/>
  </p:normalViewPr>
  <p:slideViewPr>
    <p:cSldViewPr snapToGrid="0">
      <p:cViewPr varScale="1">
        <p:scale>
          <a:sx n="79" d="100"/>
          <a:sy n="79" d="100"/>
        </p:scale>
        <p:origin x="166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8D34939-A1A7-4F2E-B9A6-BED01690B812}" type="datetimeFigureOut">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198563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D34939-A1A7-4F2E-B9A6-BED01690B812}" type="datetimeFigureOut">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3788789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D34939-A1A7-4F2E-B9A6-BED01690B812}" type="datetimeFigureOut">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3290907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D34939-A1A7-4F2E-B9A6-BED01690B812}" type="datetimeFigureOut">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363991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8D34939-A1A7-4F2E-B9A6-BED01690B812}" type="datetimeFigureOut">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2738813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8D34939-A1A7-4F2E-B9A6-BED01690B812}" type="datetimeFigureOut">
              <a:rPr kumimoji="1" lang="ja-JP" altLang="en-US" smtClean="0"/>
              <a:t>2025/2/6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2067573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8D34939-A1A7-4F2E-B9A6-BED01690B812}" type="datetimeFigureOut">
              <a:rPr kumimoji="1" lang="ja-JP" altLang="en-US" smtClean="0"/>
              <a:t>2025/2/6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3089672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8D34939-A1A7-4F2E-B9A6-BED01690B812}" type="datetimeFigureOut">
              <a:rPr kumimoji="1" lang="ja-JP" altLang="en-US" smtClean="0"/>
              <a:t>2025/2/6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2242262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D34939-A1A7-4F2E-B9A6-BED01690B812}" type="datetimeFigureOut">
              <a:rPr kumimoji="1" lang="ja-JP" altLang="en-US" smtClean="0"/>
              <a:t>2025/2/6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425152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D34939-A1A7-4F2E-B9A6-BED01690B812}" type="datetimeFigureOut">
              <a:rPr kumimoji="1" lang="ja-JP" altLang="en-US" smtClean="0"/>
              <a:t>2025/2/6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2626013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D34939-A1A7-4F2E-B9A6-BED01690B812}" type="datetimeFigureOut">
              <a:rPr kumimoji="1" lang="ja-JP" altLang="en-US" smtClean="0"/>
              <a:t>2025/2/6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3557383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8D34939-A1A7-4F2E-B9A6-BED01690B812}" type="datetimeFigureOut">
              <a:rPr kumimoji="1" lang="ja-JP" altLang="en-US" smtClean="0"/>
              <a:t>2025/2/6</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71577FB-7BC5-420C-B58D-C845C58F9542}" type="slidenum">
              <a:rPr kumimoji="1" lang="ja-JP" altLang="en-US" smtClean="0"/>
              <a:t>‹#›</a:t>
            </a:fld>
            <a:endParaRPr kumimoji="1" lang="ja-JP" altLang="en-US"/>
          </a:p>
        </p:txBody>
      </p:sp>
    </p:spTree>
    <p:extLst>
      <p:ext uri="{BB962C8B-B14F-4D97-AF65-F5344CB8AC3E}">
        <p14:creationId xmlns:p14="http://schemas.microsoft.com/office/powerpoint/2010/main" val="3013687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1.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jpg"/></Relationships>
</file>

<file path=ppt/slides/_rels/slide26.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64.jpeg"/><Relationship Id="rId7" Type="http://schemas.openxmlformats.org/officeDocument/2006/relationships/image" Target="../media/image78.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jpg"/><Relationship Id="rId10" Type="http://schemas.openxmlformats.org/officeDocument/2006/relationships/image" Target="../media/image81.jpg"/><Relationship Id="rId4" Type="http://schemas.openxmlformats.org/officeDocument/2006/relationships/image" Target="../media/image68.jpeg"/><Relationship Id="rId9" Type="http://schemas.openxmlformats.org/officeDocument/2006/relationships/image" Target="../media/image80.jp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g"/><Relationship Id="rId4" Type="http://schemas.openxmlformats.org/officeDocument/2006/relationships/image" Target="../media/image84.jpg"/></Relationships>
</file>

<file path=ppt/slides/_rels/slide28.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89.png"/><Relationship Id="rId3" Type="http://schemas.openxmlformats.org/officeDocument/2006/relationships/image" Target="../media/image63.jpg"/><Relationship Id="rId7" Type="http://schemas.openxmlformats.org/officeDocument/2006/relationships/image" Target="../media/image68.jpeg"/><Relationship Id="rId12" Type="http://schemas.openxmlformats.org/officeDocument/2006/relationships/image" Target="../media/image77.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6.jpg"/><Relationship Id="rId11" Type="http://schemas.openxmlformats.org/officeDocument/2006/relationships/image" Target="../media/image88.png"/><Relationship Id="rId5" Type="http://schemas.openxmlformats.org/officeDocument/2006/relationships/image" Target="../media/image65.jpeg"/><Relationship Id="rId10" Type="http://schemas.openxmlformats.org/officeDocument/2006/relationships/image" Target="../media/image76.jpg"/><Relationship Id="rId4" Type="http://schemas.openxmlformats.org/officeDocument/2006/relationships/image" Target="../media/image64.jpeg"/><Relationship Id="rId9" Type="http://schemas.openxmlformats.org/officeDocument/2006/relationships/image" Target="../media/image87.jpeg"/></Relationships>
</file>

<file path=ppt/slides/_rels/slide29.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64.jpeg"/><Relationship Id="rId7" Type="http://schemas.openxmlformats.org/officeDocument/2006/relationships/image" Target="../media/image87.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76.jpg"/><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101.jpeg"/></Relationships>
</file>

<file path=ppt/slides/_rels/slide3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image" Target="../media/image104.jpeg"/></Relationships>
</file>

<file path=ppt/slides/_rels/slide3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08.jpeg"/><Relationship Id="rId4" Type="http://schemas.openxmlformats.org/officeDocument/2006/relationships/image" Target="../media/image10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6966D36-81F6-96B1-0879-121B98465C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732" y="146304"/>
            <a:ext cx="6007608" cy="9613392"/>
          </a:xfrm>
          <a:prstGeom prst="rect">
            <a:avLst/>
          </a:prstGeom>
        </p:spPr>
      </p:pic>
    </p:spTree>
    <p:extLst>
      <p:ext uri="{BB962C8B-B14F-4D97-AF65-F5344CB8AC3E}">
        <p14:creationId xmlns:p14="http://schemas.microsoft.com/office/powerpoint/2010/main" val="313509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4" y="1940834"/>
            <a:ext cx="1388752" cy="369332"/>
          </a:xfrm>
          <a:prstGeom prst="rect">
            <a:avLst/>
          </a:prstGeom>
          <a:noFill/>
        </p:spPr>
        <p:txBody>
          <a:bodyPr wrap="square" rtlCol="0">
            <a:spAutoFit/>
          </a:bodyPr>
          <a:lstStyle/>
          <a:p>
            <a:r>
              <a:rPr lang="ja-JP" altLang="en-US" spc="350" dirty="0">
                <a:solidFill>
                  <a:srgbClr val="A5935E"/>
                </a:solidFill>
                <a:latin typeface="ＭＳ Ｐ明朝" panose="02020600040205080304" pitchFamily="18" charset="-128"/>
                <a:ea typeface="ＭＳ Ｐ明朝" panose="02020600040205080304" pitchFamily="18" charset="-128"/>
              </a:rPr>
              <a:t>花の日</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303917" y="2548481"/>
            <a:ext cx="2352430" cy="2561535"/>
          </a:xfrm>
          <a:prstGeom prst="rect">
            <a:avLst/>
          </a:prstGeom>
          <a:noFill/>
        </p:spPr>
        <p:txBody>
          <a:bodyPr wrap="square" rtlCol="0">
            <a:spAutoFit/>
          </a:bodyPr>
          <a:lstStyle/>
          <a:p>
            <a:pPr>
              <a:lnSpc>
                <a:spcPts val="1500"/>
              </a:lnSpc>
            </a:pPr>
            <a:r>
              <a:rPr kumimoji="1" lang="ja-JP" altLang="en-US" sz="900" spc="160">
                <a:latin typeface="BIZ UDP明朝 Medium" panose="02020500000000000000" pitchFamily="18" charset="-128"/>
                <a:ea typeface="BIZ UDP明朝 Medium" panose="02020500000000000000" pitchFamily="18" charset="-128"/>
              </a:rPr>
              <a:t>美しい花と共に流れる至福の時間をデザインいたしました。胸元のパターンは、庭にふきわたる風をイメージしています。</a:t>
            </a:r>
          </a:p>
          <a:p>
            <a:pPr>
              <a:lnSpc>
                <a:spcPts val="1500"/>
              </a:lnSpc>
            </a:pPr>
            <a:r>
              <a:rPr kumimoji="1" lang="ja-JP" altLang="en-US" sz="900" spc="160">
                <a:latin typeface="BIZ UDP明朝 Medium" panose="02020500000000000000" pitchFamily="18" charset="-128"/>
                <a:ea typeface="BIZ UDP明朝 Medium" panose="02020500000000000000" pitchFamily="18" charset="-128"/>
              </a:rPr>
              <a:t>メインの色は、日本人の肌をきれいにみせるコーラルピンク</a:t>
            </a:r>
            <a:r>
              <a:rPr kumimoji="1" lang="en-US" altLang="ja-JP" sz="900" spc="160">
                <a:latin typeface="BIZ UDP明朝 Medium" panose="02020500000000000000" pitchFamily="18" charset="-128"/>
                <a:ea typeface="BIZ UDP明朝 Medium" panose="02020500000000000000" pitchFamily="18" charset="-128"/>
              </a:rPr>
              <a:t>(</a:t>
            </a:r>
            <a:r>
              <a:rPr kumimoji="1" lang="ja-JP" altLang="en-US" sz="900" spc="160">
                <a:latin typeface="BIZ UDP明朝 Medium" panose="02020500000000000000" pitchFamily="18" charset="-128"/>
                <a:ea typeface="BIZ UDP明朝 Medium" panose="02020500000000000000" pitchFamily="18" charset="-128"/>
              </a:rPr>
              <a:t>珊瑚色</a:t>
            </a:r>
            <a:r>
              <a:rPr kumimoji="1" lang="en-US" altLang="ja-JP" sz="900" spc="160">
                <a:latin typeface="BIZ UDP明朝 Medium" panose="02020500000000000000" pitchFamily="18" charset="-128"/>
                <a:ea typeface="BIZ UDP明朝 Medium" panose="02020500000000000000" pitchFamily="18" charset="-128"/>
              </a:rPr>
              <a:t>)</a:t>
            </a:r>
            <a:r>
              <a:rPr kumimoji="1" lang="ja-JP" altLang="en-US" sz="900" spc="160">
                <a:latin typeface="BIZ UDP明朝 Medium" panose="02020500000000000000" pitchFamily="18" charset="-128"/>
                <a:ea typeface="BIZ UDP明朝 Medium" panose="02020500000000000000" pitchFamily="18" charset="-128"/>
              </a:rPr>
              <a:t>。この色を引き立てる、上品な淡いベージュをベースの生地に選びました。はちどりのモチーフがついたポーチと薄く綿の入った布ブーツがセットです。</a:t>
            </a:r>
          </a:p>
          <a:p>
            <a:pPr>
              <a:lnSpc>
                <a:spcPts val="1500"/>
              </a:lnSpc>
            </a:pPr>
            <a:r>
              <a:rPr kumimoji="1" lang="ja-JP" altLang="en-US" sz="900" spc="160">
                <a:latin typeface="BIZ UDP明朝 Medium" panose="02020500000000000000" pitchFamily="18" charset="-128"/>
                <a:ea typeface="BIZ UDP明朝 Medium" panose="02020500000000000000" pitchFamily="18" charset="-128"/>
              </a:rPr>
              <a:t>浅緋色の</a:t>
            </a:r>
            <a:r>
              <a:rPr kumimoji="1" lang="en-US" altLang="ja-JP" sz="900" spc="160">
                <a:latin typeface="BIZ UDP明朝 Medium" panose="02020500000000000000" pitchFamily="18" charset="-128"/>
                <a:ea typeface="BIZ UDP明朝 Medium" panose="02020500000000000000" pitchFamily="18" charset="-128"/>
              </a:rPr>
              <a:t>2</a:t>
            </a:r>
            <a:r>
              <a:rPr kumimoji="1" lang="ja-JP" altLang="en-US" sz="900" spc="160">
                <a:latin typeface="BIZ UDP明朝 Medium" panose="02020500000000000000" pitchFamily="18" charset="-128"/>
                <a:ea typeface="BIZ UDP明朝 Medium" panose="02020500000000000000" pitchFamily="18" charset="-128"/>
              </a:rPr>
              <a:t>色に手描きの花プリントの華やかな配色はお着物の世界観にも通じます。</a:t>
            </a:r>
            <a:endParaRPr kumimoji="1" lang="ja-JP" altLang="en-US" sz="900" spc="160" dirty="0">
              <a:latin typeface="BIZ UDP明朝 Medium" panose="02020500000000000000" pitchFamily="18" charset="-128"/>
              <a:ea typeface="BIZ UDP明朝 Medium" panose="02020500000000000000" pitchFamily="18" charset="-128"/>
            </a:endParaRPr>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986950"/>
            <a:ext cx="34867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：サンドベージュ、コーラルピンク、浅緋</a:t>
            </a:r>
            <a:r>
              <a:rPr lang="en-US" altLang="ja-JP" sz="800" spc="-20" dirty="0">
                <a:latin typeface="小塚ゴシック Pro R" panose="020B0400000000000000" pitchFamily="34" charset="-128"/>
                <a:ea typeface="小塚ゴシック Pro R" panose="020B0400000000000000" pitchFamily="34" charset="-128"/>
              </a:rPr>
              <a:t>(</a:t>
            </a:r>
            <a:r>
              <a:rPr lang="ja-JP" altLang="en-US" sz="800" spc="-20" dirty="0">
                <a:latin typeface="小塚ゴシック Pro R" panose="020B0400000000000000" pitchFamily="34" charset="-128"/>
                <a:ea typeface="小塚ゴシック Pro R" panose="020B0400000000000000" pitchFamily="34" charset="-128"/>
              </a:rPr>
              <a:t>うすあけ</a:t>
            </a:r>
            <a:r>
              <a:rPr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ドレス、ポーチ、布ブーツ</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99,0</a:t>
            </a:r>
            <a:r>
              <a:rPr lang="en-US" altLang="ja-JP" sz="900" spc="160" dirty="0">
                <a:latin typeface="小塚ゴシック Pro R" panose="020B0400000000000000" pitchFamily="34" charset="-128"/>
                <a:ea typeface="小塚ゴシック Pro R" panose="020B0400000000000000" pitchFamily="34" charset="-128"/>
              </a:rPr>
              <a:t>0</a:t>
            </a:r>
            <a:r>
              <a:rPr kumimoji="1" lang="en-US" altLang="ja-JP" sz="900" spc="160" dirty="0">
                <a:latin typeface="小塚ゴシック Pro R" panose="020B0400000000000000" pitchFamily="34" charset="-128"/>
                <a:ea typeface="小塚ゴシック Pro R" panose="020B0400000000000000" pitchFamily="34" charset="-128"/>
              </a:rPr>
              <a:t>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35F3CA52-4564-FDF7-6E1C-58EAC724B0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5405" y="2"/>
            <a:ext cx="4063526" cy="7986948"/>
          </a:xfrm>
          <a:prstGeom prst="rect">
            <a:avLst/>
          </a:prstGeom>
        </p:spPr>
      </p:pic>
      <p:pic>
        <p:nvPicPr>
          <p:cNvPr id="9" name="図 8">
            <a:extLst>
              <a:ext uri="{FF2B5EF4-FFF2-40B4-BE49-F238E27FC236}">
                <a16:creationId xmlns:a16="http://schemas.microsoft.com/office/drawing/2014/main" id="{A23CAD77-ACE6-1883-EE1B-19B8673019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203" y="7252116"/>
            <a:ext cx="2083138" cy="2095315"/>
          </a:xfrm>
          <a:prstGeom prst="rect">
            <a:avLst/>
          </a:prstGeom>
        </p:spPr>
      </p:pic>
      <p:pic>
        <p:nvPicPr>
          <p:cNvPr id="16" name="図 15">
            <a:extLst>
              <a:ext uri="{FF2B5EF4-FFF2-40B4-BE49-F238E27FC236}">
                <a16:creationId xmlns:a16="http://schemas.microsoft.com/office/drawing/2014/main" id="{178343DE-FEF4-5F43-3083-646200D887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203" y="5745839"/>
            <a:ext cx="2092713" cy="1394755"/>
          </a:xfrm>
          <a:prstGeom prst="rect">
            <a:avLst/>
          </a:prstGeom>
        </p:spPr>
      </p:pic>
    </p:spTree>
    <p:extLst>
      <p:ext uri="{BB962C8B-B14F-4D97-AF65-F5344CB8AC3E}">
        <p14:creationId xmlns:p14="http://schemas.microsoft.com/office/powerpoint/2010/main" val="2817075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4" y="1940834"/>
            <a:ext cx="1388752" cy="369332"/>
          </a:xfrm>
          <a:prstGeom prst="rect">
            <a:avLst/>
          </a:prstGeom>
          <a:noFill/>
        </p:spPr>
        <p:txBody>
          <a:bodyPr wrap="square" rtlCol="0">
            <a:spAutoFit/>
          </a:bodyPr>
          <a:lstStyle/>
          <a:p>
            <a:r>
              <a:rPr lang="ja-JP" altLang="en-US" spc="350" dirty="0">
                <a:solidFill>
                  <a:srgbClr val="A5935E"/>
                </a:solidFill>
                <a:latin typeface="ＭＳ Ｐ明朝" panose="02020600040205080304" pitchFamily="18" charset="-128"/>
                <a:ea typeface="ＭＳ Ｐ明朝" panose="02020600040205080304" pitchFamily="18" charset="-128"/>
              </a:rPr>
              <a:t>睡蓮</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2848151"/>
            <a:ext cx="2352430" cy="1984454"/>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ジャケットを着用した様な、きちんとした印象のドレスです。凛とした潔さが感じられるデザインです。 </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ウエディングドレスを作る光沢を抑えたサテンがフワリと光を感じます。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優しく包み込むシンプルなデザインのポーチと布ブーツがセットです。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コットンパールが優しさを添えて・・・</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たっぷりとボリュームのある袖口も美しいです。</a:t>
            </a:r>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986950"/>
            <a:ext cx="34867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：クリーム</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ドレス、ポーチ、布ブーツ</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605248"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82,500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5" name="図 4">
            <a:extLst>
              <a:ext uri="{FF2B5EF4-FFF2-40B4-BE49-F238E27FC236}">
                <a16:creationId xmlns:a16="http://schemas.microsoft.com/office/drawing/2014/main" id="{F59F628F-BAB4-9DB1-A55B-C6786A6CF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076" y="4641"/>
            <a:ext cx="4050924" cy="7982309"/>
          </a:xfrm>
          <a:prstGeom prst="rect">
            <a:avLst/>
          </a:prstGeom>
        </p:spPr>
      </p:pic>
      <p:pic>
        <p:nvPicPr>
          <p:cNvPr id="11" name="図 10">
            <a:extLst>
              <a:ext uri="{FF2B5EF4-FFF2-40B4-BE49-F238E27FC236}">
                <a16:creationId xmlns:a16="http://schemas.microsoft.com/office/drawing/2014/main" id="{55EAF567-6C9D-94B3-B53F-091767C1A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82" y="7144693"/>
            <a:ext cx="2083136" cy="2087322"/>
          </a:xfrm>
          <a:prstGeom prst="rect">
            <a:avLst/>
          </a:prstGeom>
        </p:spPr>
      </p:pic>
      <p:pic>
        <p:nvPicPr>
          <p:cNvPr id="20" name="図 19">
            <a:extLst>
              <a:ext uri="{FF2B5EF4-FFF2-40B4-BE49-F238E27FC236}">
                <a16:creationId xmlns:a16="http://schemas.microsoft.com/office/drawing/2014/main" id="{A6850797-A0BC-8F3F-D80C-63DFAA0457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82" y="5688253"/>
            <a:ext cx="2083136" cy="1394755"/>
          </a:xfrm>
          <a:prstGeom prst="rect">
            <a:avLst/>
          </a:prstGeom>
        </p:spPr>
      </p:pic>
    </p:spTree>
    <p:extLst>
      <p:ext uri="{BB962C8B-B14F-4D97-AF65-F5344CB8AC3E}">
        <p14:creationId xmlns:p14="http://schemas.microsoft.com/office/powerpoint/2010/main" val="1639519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4" y="1940834"/>
            <a:ext cx="1388752" cy="369332"/>
          </a:xfrm>
          <a:prstGeom prst="rect">
            <a:avLst/>
          </a:prstGeom>
          <a:noFill/>
        </p:spPr>
        <p:txBody>
          <a:bodyPr wrap="square" rtlCol="0">
            <a:spAutoFit/>
          </a:bodyPr>
          <a:lstStyle/>
          <a:p>
            <a:r>
              <a:rPr lang="ja-JP" altLang="en-US" spc="350" dirty="0">
                <a:solidFill>
                  <a:srgbClr val="A5935E"/>
                </a:solidFill>
                <a:latin typeface="ＭＳ Ｐ明朝" panose="02020600040205080304" pitchFamily="18" charset="-128"/>
                <a:ea typeface="ＭＳ Ｐ明朝" panose="02020600040205080304" pitchFamily="18" charset="-128"/>
              </a:rPr>
              <a:t>花園</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2873993"/>
            <a:ext cx="2352430" cy="2176814"/>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大きな花のレースモチーフが、胸元を華やかにいたします。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スタンドカラーのベストを着用したイメージのワンピースドレスで、凛とした潔さが感じられるデザインです。ウエディングドレスを作る光沢を抑えたサテンがフワリと光を感じます。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シンプルなポーチと布ブーツがセットです。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美しいレースとコットンパールの織りなす優しい雰囲気のドレスです。</a:t>
            </a:r>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986950"/>
            <a:ext cx="3785176"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コットンパール</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：クリーム</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ドレス、ポーチ、布ブーツ</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605248"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82,500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8" name="図 7">
            <a:extLst>
              <a:ext uri="{FF2B5EF4-FFF2-40B4-BE49-F238E27FC236}">
                <a16:creationId xmlns:a16="http://schemas.microsoft.com/office/drawing/2014/main" id="{E9FF4121-CFC4-ADDD-0745-607435E2C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614" y="0"/>
            <a:ext cx="4027920" cy="8011064"/>
          </a:xfrm>
          <a:prstGeom prst="rect">
            <a:avLst/>
          </a:prstGeom>
        </p:spPr>
      </p:pic>
      <p:pic>
        <p:nvPicPr>
          <p:cNvPr id="20" name="図 19">
            <a:extLst>
              <a:ext uri="{FF2B5EF4-FFF2-40B4-BE49-F238E27FC236}">
                <a16:creationId xmlns:a16="http://schemas.microsoft.com/office/drawing/2014/main" id="{2C886A7C-B9D7-D708-08B9-F7E4A3748E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20" y="7260109"/>
            <a:ext cx="2083135" cy="2087322"/>
          </a:xfrm>
          <a:prstGeom prst="rect">
            <a:avLst/>
          </a:prstGeom>
        </p:spPr>
      </p:pic>
      <p:pic>
        <p:nvPicPr>
          <p:cNvPr id="23" name="図 22">
            <a:extLst>
              <a:ext uri="{FF2B5EF4-FFF2-40B4-BE49-F238E27FC236}">
                <a16:creationId xmlns:a16="http://schemas.microsoft.com/office/drawing/2014/main" id="{475CCA25-27CB-3734-B19C-D7E799F009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345" y="5776804"/>
            <a:ext cx="2083136" cy="1394755"/>
          </a:xfrm>
          <a:prstGeom prst="rect">
            <a:avLst/>
          </a:prstGeom>
        </p:spPr>
      </p:pic>
    </p:spTree>
    <p:extLst>
      <p:ext uri="{BB962C8B-B14F-4D97-AF65-F5344CB8AC3E}">
        <p14:creationId xmlns:p14="http://schemas.microsoft.com/office/powerpoint/2010/main" val="493142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4" y="1940834"/>
            <a:ext cx="1985552" cy="646331"/>
          </a:xfrm>
          <a:prstGeom prst="rect">
            <a:avLst/>
          </a:prstGeom>
          <a:noFill/>
        </p:spPr>
        <p:txBody>
          <a:bodyPr wrap="square" rtlCol="0">
            <a:spAutoFit/>
          </a:bodyPr>
          <a:lstStyle/>
          <a:p>
            <a:r>
              <a:rPr kumimoji="1" lang="ja-JP" altLang="en-US" spc="350" dirty="0">
                <a:solidFill>
                  <a:srgbClr val="A5935E"/>
                </a:solidFill>
                <a:latin typeface="ＭＳ Ｐ明朝" panose="02020600040205080304" pitchFamily="18" charset="-128"/>
                <a:ea typeface="ＭＳ Ｐ明朝" panose="02020600040205080304" pitchFamily="18" charset="-128"/>
              </a:rPr>
              <a:t>モダンパール</a:t>
            </a:r>
            <a:endParaRPr kumimoji="1" lang="en-US" altLang="ja-JP" spc="350" dirty="0">
              <a:solidFill>
                <a:srgbClr val="A5935E"/>
              </a:solidFill>
              <a:latin typeface="ＭＳ Ｐ明朝" panose="02020600040205080304" pitchFamily="18" charset="-128"/>
              <a:ea typeface="ＭＳ Ｐ明朝" panose="02020600040205080304" pitchFamily="18" charset="-128"/>
            </a:endParaRPr>
          </a:p>
          <a:p>
            <a:r>
              <a:rPr lang="ja-JP" altLang="en-US" spc="350" dirty="0">
                <a:solidFill>
                  <a:srgbClr val="A5935E"/>
                </a:solidFill>
                <a:latin typeface="ＭＳ Ｐ明朝" panose="02020600040205080304" pitchFamily="18" charset="-128"/>
                <a:ea typeface="ＭＳ Ｐ明朝" panose="02020600040205080304" pitchFamily="18" charset="-128"/>
              </a:rPr>
              <a:t>白</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2856941"/>
            <a:ext cx="2352430" cy="2593018"/>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コットンパールをお袖に縫い付けたモダンなドレスです。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シャンタンの抑えた光沢がふわりと光を放っているような美しいフォーマルの生地です。シルクを模したシャンタンは、ポリエステルの安定した素材で作られています。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綿を収穫した後の綿花の残った繊維を加工して作ったコットンパールは、淡水パールのような輝きになります。最後まできちんと燃えるパールです。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ポーチとプリーツブーツがセットになっています。</a:t>
            </a:r>
          </a:p>
        </p:txBody>
      </p:sp>
      <p:sp>
        <p:nvSpPr>
          <p:cNvPr id="16" name="テキスト ボックス 15">
            <a:extLst>
              <a:ext uri="{FF2B5EF4-FFF2-40B4-BE49-F238E27FC236}">
                <a16:creationId xmlns:a16="http://schemas.microsoft.com/office/drawing/2014/main" id="{6A0C4006-57FE-193C-09E7-0E4A899B8AD7}"/>
              </a:ext>
            </a:extLst>
          </p:cNvPr>
          <p:cNvSpPr txBox="1"/>
          <p:nvPr/>
        </p:nvSpPr>
        <p:spPr>
          <a:xfrm>
            <a:off x="-6837522" y="1906678"/>
            <a:ext cx="7249304" cy="369332"/>
          </a:xfrm>
          <a:prstGeom prst="rect">
            <a:avLst/>
          </a:prstGeom>
          <a:noFill/>
        </p:spPr>
        <p:txBody>
          <a:bodyPr wrap="square" rtlCol="0">
            <a:spAutoFit/>
          </a:bodyPr>
          <a:lstStyle/>
          <a:p>
            <a:endParaRPr kumimoji="1" lang="ja-JP" altLang="en-US" dirty="0"/>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611540"/>
            <a:ext cx="34867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紫</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ドレス、ポーチ、プリーツ布ブーツ</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689886"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143,000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1777" t="3569" r="225" b="4011"/>
          <a:stretch/>
        </p:blipFill>
        <p:spPr>
          <a:xfrm>
            <a:off x="2837628" y="0"/>
            <a:ext cx="4020372" cy="7570472"/>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994" y="7260108"/>
            <a:ext cx="2087323" cy="2087323"/>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82" y="5783459"/>
            <a:ext cx="2048952" cy="1365796"/>
          </a:xfrm>
          <a:prstGeom prst="rect">
            <a:avLst/>
          </a:prstGeom>
        </p:spPr>
      </p:pic>
    </p:spTree>
    <p:extLst>
      <p:ext uri="{BB962C8B-B14F-4D97-AF65-F5344CB8AC3E}">
        <p14:creationId xmlns:p14="http://schemas.microsoft.com/office/powerpoint/2010/main" val="191168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4" y="1940834"/>
            <a:ext cx="1985552" cy="646331"/>
          </a:xfrm>
          <a:prstGeom prst="rect">
            <a:avLst/>
          </a:prstGeom>
          <a:noFill/>
        </p:spPr>
        <p:txBody>
          <a:bodyPr wrap="square" rtlCol="0">
            <a:spAutoFit/>
          </a:bodyPr>
          <a:lstStyle/>
          <a:p>
            <a:r>
              <a:rPr kumimoji="1" lang="ja-JP" altLang="en-US" spc="350" dirty="0">
                <a:solidFill>
                  <a:srgbClr val="A5935E"/>
                </a:solidFill>
                <a:latin typeface="ＭＳ Ｐ明朝" panose="02020600040205080304" pitchFamily="18" charset="-128"/>
                <a:ea typeface="ＭＳ Ｐ明朝" panose="02020600040205080304" pitchFamily="18" charset="-128"/>
              </a:rPr>
              <a:t>モダンパール</a:t>
            </a:r>
            <a:endParaRPr kumimoji="1" lang="en-US" altLang="ja-JP" spc="350" dirty="0">
              <a:solidFill>
                <a:srgbClr val="A5935E"/>
              </a:solidFill>
              <a:latin typeface="ＭＳ Ｐ明朝" panose="02020600040205080304" pitchFamily="18" charset="-128"/>
              <a:ea typeface="ＭＳ Ｐ明朝" panose="02020600040205080304" pitchFamily="18" charset="-128"/>
            </a:endParaRPr>
          </a:p>
          <a:p>
            <a:r>
              <a:rPr lang="ja-JP" altLang="en-US" spc="350" dirty="0">
                <a:solidFill>
                  <a:srgbClr val="A5935E"/>
                </a:solidFill>
                <a:latin typeface="ＭＳ Ｐ明朝" panose="02020600040205080304" pitchFamily="18" charset="-128"/>
                <a:ea typeface="ＭＳ Ｐ明朝" panose="02020600040205080304" pitchFamily="18" charset="-128"/>
              </a:rPr>
              <a:t>パープル</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2856941"/>
            <a:ext cx="2352430" cy="2561535"/>
          </a:xfrm>
          <a:prstGeom prst="rect">
            <a:avLst/>
          </a:prstGeom>
          <a:noFill/>
        </p:spPr>
        <p:txBody>
          <a:bodyPr wrap="square" rtlCol="0">
            <a:spAutoFit/>
          </a:bodyPr>
          <a:lstStyle/>
          <a:p>
            <a:pPr>
              <a:lnSpc>
                <a:spcPts val="1500"/>
              </a:lnSpc>
            </a:pPr>
            <a:r>
              <a:rPr kumimoji="1" lang="ja-JP" altLang="en-US" sz="900" spc="160">
                <a:latin typeface="BIZ UDP明朝 Medium" panose="02020500000000000000" pitchFamily="18" charset="-128"/>
                <a:ea typeface="BIZ UDP明朝 Medium" panose="02020500000000000000" pitchFamily="18" charset="-128"/>
              </a:rPr>
              <a:t>コットンパールをお袖に縫い付けたモダンなドレスです。</a:t>
            </a:r>
          </a:p>
          <a:p>
            <a:pPr>
              <a:lnSpc>
                <a:spcPts val="1500"/>
              </a:lnSpc>
            </a:pPr>
            <a:r>
              <a:rPr kumimoji="1" lang="ja-JP" altLang="en-US" sz="900" spc="160">
                <a:latin typeface="BIZ UDP明朝 Medium" panose="02020500000000000000" pitchFamily="18" charset="-128"/>
                <a:ea typeface="BIZ UDP明朝 Medium" panose="02020500000000000000" pitchFamily="18" charset="-128"/>
              </a:rPr>
              <a:t>パープルは、青みの強いラベンダーカラーです。凛とした美しい色にパールがエレガントです。一見してシルクに見えるシャンタンは、ポリエステルの安定した素材で作られています。綿を収穫した後の綿花の残った繊維を加工して作ったコットンパールは、淡水パールのような輝きになります。最後まできちんと燃えるパールです。</a:t>
            </a:r>
          </a:p>
          <a:p>
            <a:pPr>
              <a:lnSpc>
                <a:spcPts val="1500"/>
              </a:lnSpc>
            </a:pPr>
            <a:r>
              <a:rPr kumimoji="1" lang="ja-JP" altLang="en-US" sz="900" spc="160">
                <a:latin typeface="BIZ UDP明朝 Medium" panose="02020500000000000000" pitchFamily="18" charset="-128"/>
                <a:ea typeface="BIZ UDP明朝 Medium" panose="02020500000000000000" pitchFamily="18" charset="-128"/>
              </a:rPr>
              <a:t>ポーチとプリーツブーツがセットになっています。</a:t>
            </a:r>
            <a:endParaRPr kumimoji="1" lang="ja-JP" altLang="en-US" sz="900" spc="160" dirty="0">
              <a:latin typeface="BIZ UDP明朝 Medium" panose="02020500000000000000" pitchFamily="18" charset="-128"/>
              <a:ea typeface="BIZ UDP明朝 Medium" panose="02020500000000000000" pitchFamily="18" charset="-128"/>
            </a:endParaRPr>
          </a:p>
        </p:txBody>
      </p:sp>
      <p:sp>
        <p:nvSpPr>
          <p:cNvPr id="16" name="テキスト ボックス 15">
            <a:extLst>
              <a:ext uri="{FF2B5EF4-FFF2-40B4-BE49-F238E27FC236}">
                <a16:creationId xmlns:a16="http://schemas.microsoft.com/office/drawing/2014/main" id="{6A0C4006-57FE-193C-09E7-0E4A899B8AD7}"/>
              </a:ext>
            </a:extLst>
          </p:cNvPr>
          <p:cNvSpPr txBox="1"/>
          <p:nvPr/>
        </p:nvSpPr>
        <p:spPr>
          <a:xfrm>
            <a:off x="-6837522" y="1906678"/>
            <a:ext cx="7249304" cy="369332"/>
          </a:xfrm>
          <a:prstGeom prst="rect">
            <a:avLst/>
          </a:prstGeom>
          <a:noFill/>
        </p:spPr>
        <p:txBody>
          <a:bodyPr wrap="square" rtlCol="0">
            <a:spAutoFit/>
          </a:bodyPr>
          <a:lstStyle/>
          <a:p>
            <a:endParaRPr kumimoji="1" lang="ja-JP" altLang="en-US" dirty="0"/>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986950"/>
            <a:ext cx="34867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紫</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ドレス、ポーチ、プリーツ布ブーツ</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689886"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143,000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868C8174-F774-64AD-1894-FF34009560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45" y="5688252"/>
            <a:ext cx="2083136" cy="1394755"/>
          </a:xfrm>
          <a:prstGeom prst="rect">
            <a:avLst/>
          </a:prstGeom>
        </p:spPr>
      </p:pic>
      <p:pic>
        <p:nvPicPr>
          <p:cNvPr id="9" name="図 8">
            <a:extLst>
              <a:ext uri="{FF2B5EF4-FFF2-40B4-BE49-F238E27FC236}">
                <a16:creationId xmlns:a16="http://schemas.microsoft.com/office/drawing/2014/main" id="{049432B2-900F-8BFE-76D1-E6C0EA7CD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82" y="7260109"/>
            <a:ext cx="2083136" cy="2087322"/>
          </a:xfrm>
          <a:prstGeom prst="rect">
            <a:avLst/>
          </a:prstGeom>
        </p:spPr>
      </p:pic>
      <p:pic>
        <p:nvPicPr>
          <p:cNvPr id="20" name="図 19">
            <a:extLst>
              <a:ext uri="{FF2B5EF4-FFF2-40B4-BE49-F238E27FC236}">
                <a16:creationId xmlns:a16="http://schemas.microsoft.com/office/drawing/2014/main" id="{F3A61106-9D30-AD95-F2F1-2E2A23648A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329" y="-12612"/>
            <a:ext cx="4033671" cy="7999562"/>
          </a:xfrm>
          <a:prstGeom prst="rect">
            <a:avLst/>
          </a:prstGeom>
        </p:spPr>
      </p:pic>
    </p:spTree>
    <p:extLst>
      <p:ext uri="{BB962C8B-B14F-4D97-AF65-F5344CB8AC3E}">
        <p14:creationId xmlns:p14="http://schemas.microsoft.com/office/powerpoint/2010/main" val="3696584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4" y="1940834"/>
            <a:ext cx="1985552" cy="646331"/>
          </a:xfrm>
          <a:prstGeom prst="rect">
            <a:avLst/>
          </a:prstGeom>
          <a:noFill/>
        </p:spPr>
        <p:txBody>
          <a:bodyPr wrap="square" rtlCol="0">
            <a:spAutoFit/>
          </a:bodyPr>
          <a:lstStyle/>
          <a:p>
            <a:r>
              <a:rPr kumimoji="1" lang="ja-JP" altLang="en-US" spc="350" dirty="0">
                <a:solidFill>
                  <a:srgbClr val="A5935E"/>
                </a:solidFill>
                <a:latin typeface="ＭＳ Ｐ明朝" panose="02020600040205080304" pitchFamily="18" charset="-128"/>
                <a:ea typeface="ＭＳ Ｐ明朝" panose="02020600040205080304" pitchFamily="18" charset="-128"/>
              </a:rPr>
              <a:t>モダンパール</a:t>
            </a:r>
            <a:endParaRPr kumimoji="1" lang="en-US" altLang="ja-JP" spc="350" dirty="0">
              <a:solidFill>
                <a:srgbClr val="A5935E"/>
              </a:solidFill>
              <a:latin typeface="ＭＳ Ｐ明朝" panose="02020600040205080304" pitchFamily="18" charset="-128"/>
              <a:ea typeface="ＭＳ Ｐ明朝" panose="02020600040205080304" pitchFamily="18" charset="-128"/>
            </a:endParaRPr>
          </a:p>
          <a:p>
            <a:r>
              <a:rPr lang="ja-JP" altLang="en-US" spc="350" dirty="0">
                <a:solidFill>
                  <a:srgbClr val="A5935E"/>
                </a:solidFill>
                <a:latin typeface="ＭＳ Ｐ明朝" panose="02020600040205080304" pitchFamily="18" charset="-128"/>
                <a:ea typeface="ＭＳ Ｐ明朝" panose="02020600040205080304" pitchFamily="18" charset="-128"/>
              </a:rPr>
              <a:t>ピンク</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2953121"/>
            <a:ext cx="2352430" cy="236917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コットンパールをお袖に縫い付けたモダンなドレスです。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一見してシルクに見えるシャンタンは、ポリエステルの安定した素材で作られています。肌の色をきれいにみせるコーラル</a:t>
            </a:r>
            <a:r>
              <a:rPr kumimoji="1" lang="en-US" altLang="ja-JP" sz="900" spc="160" dirty="0">
                <a:latin typeface="BIZ UDP明朝 Medium" panose="02020500000000000000" pitchFamily="18" charset="-128"/>
                <a:ea typeface="BIZ UDP明朝 Medium" panose="02020500000000000000" pitchFamily="18" charset="-128"/>
              </a:rPr>
              <a:t>(</a:t>
            </a:r>
            <a:r>
              <a:rPr kumimoji="1" lang="ja-JP" altLang="en-US" sz="900" spc="160" dirty="0">
                <a:latin typeface="BIZ UDP明朝 Medium" panose="02020500000000000000" pitchFamily="18" charset="-128"/>
                <a:ea typeface="BIZ UDP明朝 Medium" panose="02020500000000000000" pitchFamily="18" charset="-128"/>
              </a:rPr>
              <a:t>珊瑚</a:t>
            </a:r>
            <a:r>
              <a:rPr kumimoji="1" lang="en-US" altLang="ja-JP" sz="900" spc="160" dirty="0">
                <a:latin typeface="BIZ UDP明朝 Medium" panose="02020500000000000000" pitchFamily="18" charset="-128"/>
                <a:ea typeface="BIZ UDP明朝 Medium" panose="02020500000000000000" pitchFamily="18" charset="-128"/>
              </a:rPr>
              <a:t>)</a:t>
            </a:r>
            <a:r>
              <a:rPr kumimoji="1" lang="ja-JP" altLang="en-US" sz="900" spc="160" dirty="0">
                <a:latin typeface="BIZ UDP明朝 Medium" panose="02020500000000000000" pitchFamily="18" charset="-128"/>
                <a:ea typeface="BIZ UDP明朝 Medium" panose="02020500000000000000" pitchFamily="18" charset="-128"/>
              </a:rPr>
              <a:t>系のピンクの生地です。綿を収穫した後の綿花の残った繊維を加工して作ったコットンパールは、淡水パールのような輝きになります。最後まできちんと燃えるパールです。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ポーチとプリーツブーツがセットになっています。</a:t>
            </a:r>
          </a:p>
        </p:txBody>
      </p:sp>
      <p:sp>
        <p:nvSpPr>
          <p:cNvPr id="16" name="テキスト ボックス 15">
            <a:extLst>
              <a:ext uri="{FF2B5EF4-FFF2-40B4-BE49-F238E27FC236}">
                <a16:creationId xmlns:a16="http://schemas.microsoft.com/office/drawing/2014/main" id="{6A0C4006-57FE-193C-09E7-0E4A899B8AD7}"/>
              </a:ext>
            </a:extLst>
          </p:cNvPr>
          <p:cNvSpPr txBox="1"/>
          <p:nvPr/>
        </p:nvSpPr>
        <p:spPr>
          <a:xfrm>
            <a:off x="-6837522" y="1906678"/>
            <a:ext cx="7249304" cy="369332"/>
          </a:xfrm>
          <a:prstGeom prst="rect">
            <a:avLst/>
          </a:prstGeom>
          <a:noFill/>
        </p:spPr>
        <p:txBody>
          <a:bodyPr wrap="square" rtlCol="0">
            <a:spAutoFit/>
          </a:bodyPr>
          <a:lstStyle/>
          <a:p>
            <a:endParaRPr kumimoji="1" lang="ja-JP" altLang="en-US" dirty="0"/>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986950"/>
            <a:ext cx="34867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：ピンク</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ドレス、ポーチ、布ブーツ</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151277" cy="3693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143,000</a:t>
            </a:r>
          </a:p>
          <a:p>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5" name="図 4">
            <a:extLst>
              <a:ext uri="{FF2B5EF4-FFF2-40B4-BE49-F238E27FC236}">
                <a16:creationId xmlns:a16="http://schemas.microsoft.com/office/drawing/2014/main" id="{89A9AD1E-5520-8705-1673-2717F259E5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5405" y="0"/>
            <a:ext cx="4050923" cy="7986948"/>
          </a:xfrm>
          <a:prstGeom prst="rect">
            <a:avLst/>
          </a:prstGeom>
        </p:spPr>
      </p:pic>
      <p:pic>
        <p:nvPicPr>
          <p:cNvPr id="11" name="図 10">
            <a:extLst>
              <a:ext uri="{FF2B5EF4-FFF2-40B4-BE49-F238E27FC236}">
                <a16:creationId xmlns:a16="http://schemas.microsoft.com/office/drawing/2014/main" id="{B87FA6A3-D485-94CB-03F0-ED0DA4D6D8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966" y="7144693"/>
            <a:ext cx="2074769" cy="2087322"/>
          </a:xfrm>
          <a:prstGeom prst="rect">
            <a:avLst/>
          </a:prstGeom>
        </p:spPr>
      </p:pic>
      <p:pic>
        <p:nvPicPr>
          <p:cNvPr id="21" name="図 20">
            <a:extLst>
              <a:ext uri="{FF2B5EF4-FFF2-40B4-BE49-F238E27FC236}">
                <a16:creationId xmlns:a16="http://schemas.microsoft.com/office/drawing/2014/main" id="{105A7CE2-78B1-BB4C-201C-D21D423FE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82" y="5585537"/>
            <a:ext cx="2083137" cy="1394754"/>
          </a:xfrm>
          <a:prstGeom prst="rect">
            <a:avLst/>
          </a:prstGeom>
        </p:spPr>
      </p:pic>
    </p:spTree>
    <p:extLst>
      <p:ext uri="{BB962C8B-B14F-4D97-AF65-F5344CB8AC3E}">
        <p14:creationId xmlns:p14="http://schemas.microsoft.com/office/powerpoint/2010/main" val="737224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4" y="1940834"/>
            <a:ext cx="1388752" cy="369332"/>
          </a:xfrm>
          <a:prstGeom prst="rect">
            <a:avLst/>
          </a:prstGeom>
          <a:noFill/>
        </p:spPr>
        <p:txBody>
          <a:bodyPr wrap="square" rtlCol="0">
            <a:spAutoFit/>
          </a:bodyPr>
          <a:lstStyle/>
          <a:p>
            <a:r>
              <a:rPr lang="ja-JP" altLang="en-US" spc="350" dirty="0">
                <a:solidFill>
                  <a:srgbClr val="A5935E"/>
                </a:solidFill>
                <a:latin typeface="ＭＳ Ｐ明朝" panose="02020600040205080304" pitchFamily="18" charset="-128"/>
                <a:ea typeface="ＭＳ Ｐ明朝" panose="02020600040205080304" pitchFamily="18" charset="-128"/>
              </a:rPr>
              <a:t>ソナタ</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3040512"/>
            <a:ext cx="2352430" cy="1599733"/>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ランダムなプリーツが、緩急のある不規則な光の反射をよび、煌めく水面のような華やかさすです。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ドレスと同じイメージのポーチには愛おしい思い出を納めることができます。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布ブーツは薄く中綿が入れてあり、柔らかく足を包み込みます。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とてもスマートで美しい死装束です。</a:t>
            </a:r>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986950"/>
            <a:ext cx="34867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：白</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：ドレス、帽子、ポーチ、布ブーツ</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66,0</a:t>
            </a:r>
            <a:r>
              <a:rPr lang="en-US" altLang="ja-JP" sz="900" spc="160" dirty="0">
                <a:latin typeface="小塚ゴシック Pro R" panose="020B0400000000000000" pitchFamily="34" charset="-128"/>
                <a:ea typeface="小塚ゴシック Pro R" panose="020B0400000000000000" pitchFamily="34" charset="-128"/>
              </a:rPr>
              <a:t>0</a:t>
            </a:r>
            <a:r>
              <a:rPr kumimoji="1" lang="en-US" altLang="ja-JP" sz="900" spc="160" dirty="0">
                <a:latin typeface="小塚ゴシック Pro R" panose="020B0400000000000000" pitchFamily="34" charset="-128"/>
                <a:ea typeface="小塚ゴシック Pro R" panose="020B0400000000000000" pitchFamily="34" charset="-128"/>
              </a:rPr>
              <a:t>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2A23CEA3-7CB4-2D40-63AD-CDF7364BD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697" y="1"/>
            <a:ext cx="4046303" cy="7986949"/>
          </a:xfrm>
          <a:prstGeom prst="rect">
            <a:avLst/>
          </a:prstGeom>
        </p:spPr>
      </p:pic>
      <p:pic>
        <p:nvPicPr>
          <p:cNvPr id="8" name="図 7">
            <a:extLst>
              <a:ext uri="{FF2B5EF4-FFF2-40B4-BE49-F238E27FC236}">
                <a16:creationId xmlns:a16="http://schemas.microsoft.com/office/drawing/2014/main" id="{8336220C-88DF-CFB1-9141-69044AA67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83" y="5688254"/>
            <a:ext cx="2083136" cy="1394754"/>
          </a:xfrm>
          <a:prstGeom prst="rect">
            <a:avLst/>
          </a:prstGeom>
        </p:spPr>
      </p:pic>
      <p:pic>
        <p:nvPicPr>
          <p:cNvPr id="11" name="図 10">
            <a:extLst>
              <a:ext uri="{FF2B5EF4-FFF2-40B4-BE49-F238E27FC236}">
                <a16:creationId xmlns:a16="http://schemas.microsoft.com/office/drawing/2014/main" id="{894B60AB-8E91-9B73-08A1-C8178E753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83" y="7260109"/>
            <a:ext cx="2084267" cy="2087322"/>
          </a:xfrm>
          <a:prstGeom prst="rect">
            <a:avLst/>
          </a:prstGeom>
        </p:spPr>
      </p:pic>
    </p:spTree>
    <p:extLst>
      <p:ext uri="{BB962C8B-B14F-4D97-AF65-F5344CB8AC3E}">
        <p14:creationId xmlns:p14="http://schemas.microsoft.com/office/powerpoint/2010/main" val="620519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4" y="1940834"/>
            <a:ext cx="1388752" cy="369332"/>
          </a:xfrm>
          <a:prstGeom prst="rect">
            <a:avLst/>
          </a:prstGeom>
          <a:noFill/>
        </p:spPr>
        <p:txBody>
          <a:bodyPr wrap="square" rtlCol="0">
            <a:spAutoFit/>
          </a:bodyPr>
          <a:lstStyle/>
          <a:p>
            <a:r>
              <a:rPr kumimoji="1" lang="ja-JP" altLang="en-US" spc="350" dirty="0">
                <a:solidFill>
                  <a:srgbClr val="A5935E"/>
                </a:solidFill>
                <a:latin typeface="ＭＳ Ｐ明朝" panose="02020600040205080304" pitchFamily="18" charset="-128"/>
                <a:ea typeface="ＭＳ Ｐ明朝" panose="02020600040205080304" pitchFamily="18" charset="-128"/>
              </a:rPr>
              <a:t>虹</a:t>
            </a: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96984" y="2655790"/>
            <a:ext cx="2352430" cy="236917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ウエディングドレスの素材を使って、シンプルで美しいドレスを作りました。横たわっている姿が最高に美しく見えるシルエットでおつくりしています。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光沢を抑えたサテン生地は、どんな照明の下でも、上品な華やかさを感じさせます。肩の深いタックからふんわりと大きく広がった袖、お身体が痩せても、また太っても、上半身をエレガントに見せてくれるボリューム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ポーチと布ブーツは、ドレスとセットになっています。</a:t>
            </a:r>
          </a:p>
        </p:txBody>
      </p:sp>
      <p:sp>
        <p:nvSpPr>
          <p:cNvPr id="16" name="テキスト ボックス 15">
            <a:extLst>
              <a:ext uri="{FF2B5EF4-FFF2-40B4-BE49-F238E27FC236}">
                <a16:creationId xmlns:a16="http://schemas.microsoft.com/office/drawing/2014/main" id="{6A0C4006-57FE-193C-09E7-0E4A899B8AD7}"/>
              </a:ext>
            </a:extLst>
          </p:cNvPr>
          <p:cNvSpPr txBox="1"/>
          <p:nvPr/>
        </p:nvSpPr>
        <p:spPr>
          <a:xfrm>
            <a:off x="-6837522" y="1906678"/>
            <a:ext cx="7249304" cy="369332"/>
          </a:xfrm>
          <a:prstGeom prst="rect">
            <a:avLst/>
          </a:prstGeom>
          <a:noFill/>
        </p:spPr>
        <p:txBody>
          <a:bodyPr wrap="square" rtlCol="0">
            <a:spAutoFit/>
          </a:bodyPr>
          <a:lstStyle/>
          <a:p>
            <a:endParaRPr kumimoji="1" lang="ja-JP" altLang="en-US" dirty="0"/>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986950"/>
            <a:ext cx="34867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クリーム</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ドレス、ポーチ、布ブーツ</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40,</a:t>
            </a:r>
            <a:r>
              <a:rPr lang="en-US" altLang="ja-JP" sz="900" spc="160" dirty="0">
                <a:latin typeface="小塚ゴシック Pro R" panose="020B0400000000000000" pitchFamily="34" charset="-128"/>
                <a:ea typeface="小塚ゴシック Pro R" panose="020B0400000000000000" pitchFamily="34" charset="-128"/>
              </a:rPr>
              <a:t>70</a:t>
            </a:r>
            <a:r>
              <a:rPr kumimoji="1" lang="en-US" altLang="ja-JP" sz="900" spc="160" dirty="0">
                <a:latin typeface="小塚ゴシック Pro R" panose="020B0400000000000000" pitchFamily="34" charset="-128"/>
                <a:ea typeface="小塚ゴシック Pro R" panose="020B0400000000000000" pitchFamily="34" charset="-128"/>
              </a:rPr>
              <a:t>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68B9E387-1045-B7B0-233F-CF24BAC1B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2827" y="-41367"/>
            <a:ext cx="4045173" cy="8028317"/>
          </a:xfrm>
          <a:prstGeom prst="rect">
            <a:avLst/>
          </a:prstGeom>
        </p:spPr>
      </p:pic>
      <p:pic>
        <p:nvPicPr>
          <p:cNvPr id="8" name="図 7">
            <a:extLst>
              <a:ext uri="{FF2B5EF4-FFF2-40B4-BE49-F238E27FC236}">
                <a16:creationId xmlns:a16="http://schemas.microsoft.com/office/drawing/2014/main" id="{069D4DE2-A47F-D20F-FE77-A81AFB9E35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630" y="7260109"/>
            <a:ext cx="2083137" cy="2087322"/>
          </a:xfrm>
          <a:prstGeom prst="rect">
            <a:avLst/>
          </a:prstGeom>
        </p:spPr>
      </p:pic>
      <p:pic>
        <p:nvPicPr>
          <p:cNvPr id="11" name="図 10">
            <a:extLst>
              <a:ext uri="{FF2B5EF4-FFF2-40B4-BE49-F238E27FC236}">
                <a16:creationId xmlns:a16="http://schemas.microsoft.com/office/drawing/2014/main" id="{E7043BCA-2F28-6DEF-95F5-B510B95599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631" y="5688252"/>
            <a:ext cx="2083136" cy="1394755"/>
          </a:xfrm>
          <a:prstGeom prst="rect">
            <a:avLst/>
          </a:prstGeom>
        </p:spPr>
      </p:pic>
    </p:spTree>
    <p:extLst>
      <p:ext uri="{BB962C8B-B14F-4D97-AF65-F5344CB8AC3E}">
        <p14:creationId xmlns:p14="http://schemas.microsoft.com/office/powerpoint/2010/main" val="3636513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pic>
        <p:nvPicPr>
          <p:cNvPr id="10" name="図 9">
            <a:extLst>
              <a:ext uri="{FF2B5EF4-FFF2-40B4-BE49-F238E27FC236}">
                <a16:creationId xmlns:a16="http://schemas.microsoft.com/office/drawing/2014/main" id="{C455CD20-B4D4-80A8-64E6-14257B29C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82" y="7159608"/>
            <a:ext cx="2083137" cy="2087322"/>
          </a:xfrm>
          <a:prstGeom prst="rect">
            <a:avLst/>
          </a:prstGeom>
        </p:spPr>
      </p:pic>
      <p:pic>
        <p:nvPicPr>
          <p:cNvPr id="12" name="図 11">
            <a:extLst>
              <a:ext uri="{FF2B5EF4-FFF2-40B4-BE49-F238E27FC236}">
                <a16:creationId xmlns:a16="http://schemas.microsoft.com/office/drawing/2014/main" id="{67D348D1-B8C6-D234-7559-04EEA8CF99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83" y="5688254"/>
            <a:ext cx="2083136" cy="1394755"/>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3" y="1940834"/>
            <a:ext cx="2508421" cy="369332"/>
          </a:xfrm>
          <a:prstGeom prst="rect">
            <a:avLst/>
          </a:prstGeom>
          <a:noFill/>
        </p:spPr>
        <p:txBody>
          <a:bodyPr wrap="square" rtlCol="0">
            <a:spAutoFit/>
          </a:bodyPr>
          <a:lstStyle/>
          <a:p>
            <a:r>
              <a:rPr lang="ja-JP" altLang="en-US" spc="350" dirty="0">
                <a:solidFill>
                  <a:srgbClr val="A5935E"/>
                </a:solidFill>
                <a:latin typeface="ＭＳ Ｐ明朝" panose="02020600040205080304" pitchFamily="18" charset="-128"/>
                <a:ea typeface="ＭＳ Ｐ明朝" panose="02020600040205080304" pitchFamily="18" charset="-128"/>
              </a:rPr>
              <a:t>白い花　</a:t>
            </a:r>
            <a:r>
              <a:rPr lang="en-US" altLang="ja-JP" spc="350" dirty="0">
                <a:solidFill>
                  <a:srgbClr val="A5935E"/>
                </a:solidFill>
                <a:latin typeface="ＭＳ Ｐ明朝" panose="02020600040205080304" pitchFamily="18" charset="-128"/>
                <a:ea typeface="ＭＳ Ｐ明朝" panose="02020600040205080304" pitchFamily="18" charset="-128"/>
              </a:rPr>
              <a:t>120</a:t>
            </a:r>
            <a:r>
              <a:rPr lang="ja-JP" altLang="en-US" spc="350" dirty="0">
                <a:solidFill>
                  <a:srgbClr val="A5935E"/>
                </a:solidFill>
                <a:latin typeface="ＭＳ Ｐ明朝" panose="02020600040205080304" pitchFamily="18" charset="-128"/>
                <a:ea typeface="ＭＳ Ｐ明朝" panose="02020600040205080304" pitchFamily="18" charset="-128"/>
              </a:rPr>
              <a:t>サイズ</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3006983"/>
            <a:ext cx="2352430" cy="1984454"/>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美しい花と共に流れる至福の時間をデザインいたしました。</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幾重にも重なるレースの花の愛らしさ。白い花のブーケに包まれるような、愛にあふれたドレスです。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可愛らしいポーチとプリーツのソックスがセットになっています。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立体カットレース・ジョーゼットで美しく仕上げています。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lang="en-US" altLang="ja-JP" sz="900" spc="160" dirty="0">
                <a:latin typeface="BIZ UDP明朝 Medium" panose="02020500000000000000" pitchFamily="18" charset="-128"/>
                <a:ea typeface="BIZ UDP明朝 Medium" panose="02020500000000000000" pitchFamily="18" charset="-128"/>
              </a:rPr>
              <a:t>120</a:t>
            </a:r>
            <a:r>
              <a:rPr lang="ja-JP" altLang="en-US" sz="900" spc="160" dirty="0">
                <a:latin typeface="BIZ UDP明朝 Medium" panose="02020500000000000000" pitchFamily="18" charset="-128"/>
                <a:ea typeface="BIZ UDP明朝 Medium" panose="02020500000000000000" pitchFamily="18" charset="-128"/>
              </a:rPr>
              <a:t>サイズです。</a:t>
            </a:r>
            <a:endParaRPr kumimoji="1" lang="ja-JP" altLang="en-US" sz="900" spc="160" dirty="0">
              <a:latin typeface="BIZ UDP明朝 Medium" panose="02020500000000000000" pitchFamily="18" charset="-128"/>
              <a:ea typeface="BIZ UDP明朝 Medium" panose="02020500000000000000" pitchFamily="18" charset="-128"/>
            </a:endParaRPr>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4" y="5688254"/>
            <a:ext cx="34867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lang="en-US" altLang="ja-JP" sz="800" spc="-20" dirty="0">
                <a:latin typeface="小塚ゴシック Pro R" panose="020B0400000000000000" pitchFamily="34" charset="-128"/>
                <a:ea typeface="小塚ゴシック Pro R" panose="020B0400000000000000" pitchFamily="34" charset="-128"/>
              </a:rPr>
              <a:t>120cm</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：白</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：ドレス、ポーチ、リボン付プリーツソックス</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66,0</a:t>
            </a:r>
            <a:r>
              <a:rPr lang="en-US" altLang="ja-JP" sz="900" spc="160" dirty="0">
                <a:latin typeface="小塚ゴシック Pro R" panose="020B0400000000000000" pitchFamily="34" charset="-128"/>
                <a:ea typeface="小塚ゴシック Pro R" panose="020B0400000000000000" pitchFamily="34" charset="-128"/>
              </a:rPr>
              <a:t>0</a:t>
            </a:r>
            <a:r>
              <a:rPr kumimoji="1" lang="en-US" altLang="ja-JP" sz="900" spc="160" dirty="0">
                <a:latin typeface="小塚ゴシック Pro R" panose="020B0400000000000000" pitchFamily="34" charset="-128"/>
                <a:ea typeface="小塚ゴシック Pro R" panose="020B0400000000000000" pitchFamily="34" charset="-128"/>
              </a:rPr>
              <a:t>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23" name="図 22">
            <a:extLst>
              <a:ext uri="{FF2B5EF4-FFF2-40B4-BE49-F238E27FC236}">
                <a16:creationId xmlns:a16="http://schemas.microsoft.com/office/drawing/2014/main" id="{270B72C7-8D09-7EB1-C1C5-1A0FB77DC6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82" y="7159608"/>
            <a:ext cx="2083137" cy="2087322"/>
          </a:xfrm>
          <a:prstGeom prst="rect">
            <a:avLst/>
          </a:prstGeom>
        </p:spPr>
      </p:pic>
      <p:pic>
        <p:nvPicPr>
          <p:cNvPr id="25" name="図 24">
            <a:extLst>
              <a:ext uri="{FF2B5EF4-FFF2-40B4-BE49-F238E27FC236}">
                <a16:creationId xmlns:a16="http://schemas.microsoft.com/office/drawing/2014/main" id="{87E23415-37AE-217B-13FD-4DDDD96AC5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782" y="5688255"/>
            <a:ext cx="2083137" cy="1394754"/>
          </a:xfrm>
          <a:prstGeom prst="rect">
            <a:avLst/>
          </a:prstGeom>
        </p:spPr>
      </p:pic>
      <p:pic>
        <p:nvPicPr>
          <p:cNvPr id="3" name="図 2">
            <a:extLst>
              <a:ext uri="{FF2B5EF4-FFF2-40B4-BE49-F238E27FC236}">
                <a16:creationId xmlns:a16="http://schemas.microsoft.com/office/drawing/2014/main" id="{CFA3D254-9122-18D0-F2F2-350185E1DB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6344" y="0"/>
            <a:ext cx="4031656" cy="5593048"/>
          </a:xfrm>
          <a:prstGeom prst="rect">
            <a:avLst/>
          </a:prstGeom>
        </p:spPr>
      </p:pic>
    </p:spTree>
    <p:extLst>
      <p:ext uri="{BB962C8B-B14F-4D97-AF65-F5344CB8AC3E}">
        <p14:creationId xmlns:p14="http://schemas.microsoft.com/office/powerpoint/2010/main" val="1313282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抱っこできる</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3" y="1940834"/>
            <a:ext cx="2508421" cy="369332"/>
          </a:xfrm>
          <a:prstGeom prst="rect">
            <a:avLst/>
          </a:prstGeom>
          <a:noFill/>
        </p:spPr>
        <p:txBody>
          <a:bodyPr wrap="square" rtlCol="0">
            <a:spAutoFit/>
          </a:bodyPr>
          <a:lstStyle/>
          <a:p>
            <a:r>
              <a:rPr lang="ja-JP" altLang="en-US" spc="350" dirty="0">
                <a:solidFill>
                  <a:srgbClr val="A5935E"/>
                </a:solidFill>
                <a:latin typeface="ＭＳ Ｐ明朝" panose="02020600040205080304" pitchFamily="18" charset="-128"/>
                <a:ea typeface="ＭＳ Ｐ明朝" panose="02020600040205080304" pitchFamily="18" charset="-128"/>
              </a:rPr>
              <a:t>胎児の棺</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2485518"/>
            <a:ext cx="2352430" cy="3202736"/>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デリケートなお身体をプレボーントレイを使って抱くことが出来ます。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紙の細いブレードをグルグルと縫って</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lang="ja-JP" altLang="en-US" sz="900" spc="160" dirty="0">
                <a:latin typeface="BIZ UDP明朝 Medium" panose="02020500000000000000" pitchFamily="18" charset="-128"/>
                <a:ea typeface="BIZ UDP明朝 Medium" panose="02020500000000000000" pitchFamily="18" charset="-128"/>
              </a:rPr>
              <a:t>作ったトレイは尾道の帽子会社と開発。</a:t>
            </a:r>
            <a:endParaRPr lang="en-US" altLang="ja-JP" sz="900" spc="160" dirty="0">
              <a:latin typeface="BIZ UDP明朝 Medium" panose="02020500000000000000" pitchFamily="18" charset="-128"/>
              <a:ea typeface="BIZ UDP明朝 Medium" panose="02020500000000000000" pitchFamily="18" charset="-128"/>
            </a:endParaRPr>
          </a:p>
          <a:p>
            <a:pPr>
              <a:lnSpc>
                <a:spcPts val="1500"/>
              </a:lnSpc>
            </a:pP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柔らかいトレイは　抱っこ紐（スタイ）も使えます。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endParaRPr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おくるみは優しいガーゼ製。</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lang="ja-JP" altLang="en-US" sz="900" spc="160" dirty="0">
                <a:latin typeface="BIZ UDP明朝 Medium" panose="02020500000000000000" pitchFamily="18" charset="-128"/>
                <a:ea typeface="BIZ UDP明朝 Medium" panose="02020500000000000000" pitchFamily="18" charset="-128"/>
              </a:rPr>
              <a:t>紙箱がお棺になります。</a:t>
            </a:r>
            <a:endParaRPr lang="en-US" altLang="ja-JP" sz="900" spc="160" dirty="0">
              <a:latin typeface="BIZ UDP明朝 Medium" panose="02020500000000000000" pitchFamily="18" charset="-128"/>
              <a:ea typeface="BIZ UDP明朝 Medium" panose="02020500000000000000" pitchFamily="18" charset="-128"/>
            </a:endParaRPr>
          </a:p>
          <a:p>
            <a:pPr>
              <a:lnSpc>
                <a:spcPts val="1500"/>
              </a:lnSpc>
            </a:pP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lang="ja-JP" altLang="en-US" sz="900" spc="160" dirty="0">
                <a:latin typeface="BIZ UDP明朝 Medium" panose="02020500000000000000" pitchFamily="18" charset="-128"/>
                <a:ea typeface="BIZ UDP明朝 Medium" panose="02020500000000000000" pitchFamily="18" charset="-128"/>
              </a:rPr>
              <a:t>大・小　２つのサイズがございます</a:t>
            </a:r>
            <a:endParaRPr lang="en-US" altLang="ja-JP" sz="900" spc="160" dirty="0">
              <a:latin typeface="BIZ UDP明朝 Medium" panose="02020500000000000000" pitchFamily="18" charset="-128"/>
              <a:ea typeface="BIZ UDP明朝 Medium" panose="02020500000000000000" pitchFamily="18" charset="-128"/>
            </a:endParaRPr>
          </a:p>
          <a:p>
            <a:pPr>
              <a:lnSpc>
                <a:spcPts val="1000"/>
              </a:lnSpc>
            </a:pPr>
            <a:endParaRPr kumimoji="1" lang="en-US" altLang="ja-JP" sz="9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900" spc="-20" dirty="0">
                <a:latin typeface="小塚ゴシック Pro R" panose="020B0400000000000000" pitchFamily="34" charset="-128"/>
                <a:ea typeface="小塚ゴシック Pro R" panose="020B0400000000000000" pitchFamily="34" charset="-128"/>
              </a:rPr>
              <a:t>セット内容</a:t>
            </a:r>
            <a:r>
              <a:rPr kumimoji="1" lang="en-US" altLang="ja-JP" sz="9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900" spc="-20" dirty="0">
                <a:latin typeface="小塚ゴシック Pro R" panose="020B0400000000000000" pitchFamily="34" charset="-128"/>
                <a:ea typeface="小塚ゴシック Pro R" panose="020B0400000000000000" pitchFamily="34" charset="-128"/>
              </a:rPr>
              <a:t>プレボーントレイ・おくるみ・紙箱・防水シート</a:t>
            </a:r>
          </a:p>
          <a:p>
            <a:pPr>
              <a:lnSpc>
                <a:spcPts val="1000"/>
              </a:lnSpc>
            </a:pPr>
            <a:endParaRPr kumimoji="1" lang="ja-JP" altLang="en-US" sz="900" spc="-20" dirty="0">
              <a:latin typeface="小塚ゴシック Pro R" panose="020B0400000000000000" pitchFamily="34" charset="-128"/>
              <a:ea typeface="小塚ゴシック Pro R" panose="020B0400000000000000" pitchFamily="34" charset="-128"/>
            </a:endParaRPr>
          </a:p>
          <a:p>
            <a:pPr>
              <a:lnSpc>
                <a:spcPts val="1500"/>
              </a:lnSpc>
            </a:pPr>
            <a:endParaRPr kumimoji="1" lang="ja-JP" altLang="en-US" sz="900" spc="160" dirty="0">
              <a:latin typeface="BIZ UDP明朝 Medium" panose="02020500000000000000" pitchFamily="18" charset="-128"/>
              <a:ea typeface="BIZ UDP明朝 Medium" panose="02020500000000000000" pitchFamily="18" charset="-128"/>
            </a:endParaRPr>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4" y="5688254"/>
            <a:ext cx="3486788" cy="2910477"/>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材質</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プレボーントレイ　紙</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縫い糸・リボン　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おくるみ　綿</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紙箱　紙</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防水シート　抗菌ポリオプレン不織布・綿状パルプ・高分子吸収剤など</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　小サイズ</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プレボーントレイ　長さ</a:t>
            </a:r>
            <a:r>
              <a:rPr kumimoji="1" lang="en-US" altLang="ja-JP" sz="800" spc="-20" dirty="0">
                <a:latin typeface="小塚ゴシック Pro R" panose="020B0400000000000000" pitchFamily="34" charset="-128"/>
                <a:ea typeface="小塚ゴシック Pro R" panose="020B0400000000000000" pitchFamily="34" charset="-128"/>
              </a:rPr>
              <a:t>33</a:t>
            </a:r>
            <a:r>
              <a:rPr kumimoji="1" lang="ja-JP" altLang="en-US" sz="800" spc="-20" dirty="0">
                <a:latin typeface="小塚ゴシック Pro R" panose="020B0400000000000000" pitchFamily="34" charset="-128"/>
                <a:ea typeface="小塚ゴシック Pro R" panose="020B0400000000000000" pitchFamily="34" charset="-128"/>
              </a:rPr>
              <a:t>～</a:t>
            </a:r>
            <a:r>
              <a:rPr kumimoji="1" lang="en-US" altLang="ja-JP" sz="800" spc="-20" dirty="0">
                <a:latin typeface="小塚ゴシック Pro R" panose="020B0400000000000000" pitchFamily="34" charset="-128"/>
                <a:ea typeface="小塚ゴシック Pro R" panose="020B0400000000000000" pitchFamily="34" charset="-128"/>
              </a:rPr>
              <a:t>35cm×</a:t>
            </a:r>
            <a:r>
              <a:rPr kumimoji="1" lang="ja-JP" altLang="en-US" sz="800" spc="-20" dirty="0">
                <a:latin typeface="小塚ゴシック Pro R" panose="020B0400000000000000" pitchFamily="34" charset="-128"/>
                <a:ea typeface="小塚ゴシック Pro R" panose="020B0400000000000000" pitchFamily="34" charset="-128"/>
              </a:rPr>
              <a:t>幅約およそ</a:t>
            </a:r>
            <a:r>
              <a:rPr kumimoji="1" lang="en-US" altLang="ja-JP" sz="800" spc="-20" dirty="0">
                <a:latin typeface="小塚ゴシック Pro R" panose="020B0400000000000000" pitchFamily="34" charset="-128"/>
                <a:ea typeface="小塚ゴシック Pro R" panose="020B0400000000000000" pitchFamily="34" charset="-128"/>
              </a:rPr>
              <a:t>14cm×</a:t>
            </a:r>
            <a:r>
              <a:rPr kumimoji="1" lang="ja-JP" altLang="en-US" sz="800" spc="-20" dirty="0">
                <a:latin typeface="小塚ゴシック Pro R" panose="020B0400000000000000" pitchFamily="34" charset="-128"/>
                <a:ea typeface="小塚ゴシック Pro R" panose="020B0400000000000000" pitchFamily="34" charset="-128"/>
              </a:rPr>
              <a:t>高</a:t>
            </a:r>
            <a:r>
              <a:rPr kumimoji="1" lang="en-US" altLang="ja-JP" sz="800" spc="-20" dirty="0">
                <a:latin typeface="小塚ゴシック Pro R" panose="020B0400000000000000" pitchFamily="34" charset="-128"/>
                <a:ea typeface="小塚ゴシック Pro R" panose="020B0400000000000000" pitchFamily="34" charset="-128"/>
              </a:rPr>
              <a:t>9cm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おくるみ　縦横　</a:t>
            </a:r>
            <a:r>
              <a:rPr kumimoji="1" lang="en-US" altLang="ja-JP" sz="800" spc="-20" dirty="0">
                <a:latin typeface="小塚ゴシック Pro R" panose="020B0400000000000000" pitchFamily="34" charset="-128"/>
                <a:ea typeface="小塚ゴシック Pro R" panose="020B0400000000000000" pitchFamily="34" charset="-128"/>
              </a:rPr>
              <a:t>33cm</a:t>
            </a:r>
            <a:r>
              <a:rPr kumimoji="1" lang="ja-JP" altLang="en-US" sz="800" spc="-20" dirty="0">
                <a:latin typeface="小塚ゴシック Pro R" panose="020B0400000000000000" pitchFamily="34" charset="-128"/>
                <a:ea typeface="小塚ゴシック Pro R" panose="020B0400000000000000" pitchFamily="34" charset="-128"/>
              </a:rPr>
              <a:t>四方　　　　　　　</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紙箱　外径　長さ</a:t>
            </a:r>
            <a:r>
              <a:rPr kumimoji="1" lang="en-US" altLang="ja-JP" sz="800" spc="-20" dirty="0">
                <a:latin typeface="小塚ゴシック Pro R" panose="020B0400000000000000" pitchFamily="34" charset="-128"/>
                <a:ea typeface="小塚ゴシック Pro R" panose="020B0400000000000000" pitchFamily="34" charset="-128"/>
              </a:rPr>
              <a:t>35.5cm×</a:t>
            </a:r>
            <a:r>
              <a:rPr kumimoji="1" lang="ja-JP" altLang="en-US" sz="800" spc="-20" dirty="0">
                <a:latin typeface="小塚ゴシック Pro R" panose="020B0400000000000000" pitchFamily="34" charset="-128"/>
                <a:ea typeface="小塚ゴシック Pro R" panose="020B0400000000000000" pitchFamily="34" charset="-128"/>
              </a:rPr>
              <a:t>横</a:t>
            </a:r>
            <a:r>
              <a:rPr kumimoji="1" lang="en-US" altLang="ja-JP" sz="800" spc="-20" dirty="0">
                <a:latin typeface="小塚ゴシック Pro R" panose="020B0400000000000000" pitchFamily="34" charset="-128"/>
                <a:ea typeface="小塚ゴシック Pro R" panose="020B0400000000000000" pitchFamily="34" charset="-128"/>
              </a:rPr>
              <a:t>19cm×</a:t>
            </a:r>
            <a:r>
              <a:rPr kumimoji="1" lang="ja-JP" altLang="en-US" sz="800" spc="-20" dirty="0">
                <a:latin typeface="小塚ゴシック Pro R" panose="020B0400000000000000" pitchFamily="34" charset="-128"/>
                <a:ea typeface="小塚ゴシック Pro R" panose="020B0400000000000000" pitchFamily="34" charset="-128"/>
              </a:rPr>
              <a:t>深さ</a:t>
            </a:r>
            <a:r>
              <a:rPr kumimoji="1" lang="en-US" altLang="ja-JP" sz="800" spc="-20" dirty="0">
                <a:latin typeface="小塚ゴシック Pro R" panose="020B0400000000000000" pitchFamily="34" charset="-128"/>
                <a:ea typeface="小塚ゴシック Pro R" panose="020B0400000000000000" pitchFamily="34" charset="-128"/>
              </a:rPr>
              <a:t>10cm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防水シート　</a:t>
            </a:r>
            <a:r>
              <a:rPr kumimoji="1" lang="en-US" altLang="ja-JP" sz="800" spc="-20" dirty="0">
                <a:latin typeface="小塚ゴシック Pro R" panose="020B0400000000000000" pitchFamily="34" charset="-128"/>
                <a:ea typeface="小塚ゴシック Pro R" panose="020B0400000000000000" pitchFamily="34" charset="-128"/>
              </a:rPr>
              <a:t>42cm×32cm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　大サイズ</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プレボーントレイ　長さ</a:t>
            </a:r>
            <a:r>
              <a:rPr kumimoji="1" lang="en-US" altLang="ja-JP" sz="800" spc="-20" dirty="0">
                <a:latin typeface="小塚ゴシック Pro R" panose="020B0400000000000000" pitchFamily="34" charset="-128"/>
                <a:ea typeface="小塚ゴシック Pro R" panose="020B0400000000000000" pitchFamily="34" charset="-128"/>
              </a:rPr>
              <a:t>45^47cm×</a:t>
            </a:r>
            <a:r>
              <a:rPr kumimoji="1" lang="ja-JP" altLang="en-US" sz="800" spc="-20" dirty="0">
                <a:latin typeface="小塚ゴシック Pro R" panose="020B0400000000000000" pitchFamily="34" charset="-128"/>
                <a:ea typeface="小塚ゴシック Pro R" panose="020B0400000000000000" pitchFamily="34" charset="-128"/>
              </a:rPr>
              <a:t>幅約およそ</a:t>
            </a:r>
            <a:r>
              <a:rPr kumimoji="1" lang="en-US" altLang="ja-JP" sz="800" spc="-20" dirty="0">
                <a:latin typeface="小塚ゴシック Pro R" panose="020B0400000000000000" pitchFamily="34" charset="-128"/>
                <a:ea typeface="小塚ゴシック Pro R" panose="020B0400000000000000" pitchFamily="34" charset="-128"/>
              </a:rPr>
              <a:t>18cm×</a:t>
            </a:r>
            <a:r>
              <a:rPr kumimoji="1" lang="ja-JP" altLang="en-US" sz="800" spc="-20" dirty="0">
                <a:latin typeface="小塚ゴシック Pro R" panose="020B0400000000000000" pitchFamily="34" charset="-128"/>
                <a:ea typeface="小塚ゴシック Pro R" panose="020B0400000000000000" pitchFamily="34" charset="-128"/>
              </a:rPr>
              <a:t>高</a:t>
            </a:r>
            <a:r>
              <a:rPr kumimoji="1" lang="en-US" altLang="ja-JP" sz="800" spc="-20" dirty="0">
                <a:latin typeface="小塚ゴシック Pro R" panose="020B0400000000000000" pitchFamily="34" charset="-128"/>
                <a:ea typeface="小塚ゴシック Pro R" panose="020B0400000000000000" pitchFamily="34" charset="-128"/>
              </a:rPr>
              <a:t>11cm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おくるみ　縦横　</a:t>
            </a:r>
            <a:r>
              <a:rPr kumimoji="1" lang="en-US" altLang="ja-JP" sz="800" spc="-20" dirty="0">
                <a:latin typeface="小塚ゴシック Pro R" panose="020B0400000000000000" pitchFamily="34" charset="-128"/>
                <a:ea typeface="小塚ゴシック Pro R" panose="020B0400000000000000" pitchFamily="34" charset="-128"/>
              </a:rPr>
              <a:t>48cm</a:t>
            </a:r>
            <a:r>
              <a:rPr kumimoji="1" lang="ja-JP" altLang="en-US" sz="800" spc="-20" dirty="0">
                <a:latin typeface="小塚ゴシック Pro R" panose="020B0400000000000000" pitchFamily="34" charset="-128"/>
                <a:ea typeface="小塚ゴシック Pro R" panose="020B0400000000000000" pitchFamily="34" charset="-128"/>
              </a:rPr>
              <a:t>四方　　　　　　　</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紙箱　外径　長さ</a:t>
            </a:r>
            <a:r>
              <a:rPr kumimoji="1" lang="en-US" altLang="ja-JP" sz="800" spc="-20" dirty="0">
                <a:latin typeface="小塚ゴシック Pro R" panose="020B0400000000000000" pitchFamily="34" charset="-128"/>
                <a:ea typeface="小塚ゴシック Pro R" panose="020B0400000000000000" pitchFamily="34" charset="-128"/>
              </a:rPr>
              <a:t>51cm×</a:t>
            </a:r>
            <a:r>
              <a:rPr kumimoji="1" lang="ja-JP" altLang="en-US" sz="800" spc="-20" dirty="0">
                <a:latin typeface="小塚ゴシック Pro R" panose="020B0400000000000000" pitchFamily="34" charset="-128"/>
                <a:ea typeface="小塚ゴシック Pro R" panose="020B0400000000000000" pitchFamily="34" charset="-128"/>
              </a:rPr>
              <a:t>横</a:t>
            </a:r>
            <a:r>
              <a:rPr kumimoji="1" lang="en-US" altLang="ja-JP" sz="800" spc="-20" dirty="0">
                <a:latin typeface="小塚ゴシック Pro R" panose="020B0400000000000000" pitchFamily="34" charset="-128"/>
                <a:ea typeface="小塚ゴシック Pro R" panose="020B0400000000000000" pitchFamily="34" charset="-128"/>
              </a:rPr>
              <a:t>26cm×</a:t>
            </a:r>
            <a:r>
              <a:rPr kumimoji="1" lang="ja-JP" altLang="en-US" sz="800" spc="-20" dirty="0">
                <a:latin typeface="小塚ゴシック Pro R" panose="020B0400000000000000" pitchFamily="34" charset="-128"/>
                <a:ea typeface="小塚ゴシック Pro R" panose="020B0400000000000000" pitchFamily="34" charset="-128"/>
              </a:rPr>
              <a:t>深さ</a:t>
            </a:r>
            <a:r>
              <a:rPr kumimoji="1" lang="en-US" altLang="ja-JP" sz="800" spc="-20" dirty="0">
                <a:latin typeface="小塚ゴシック Pro R" panose="020B0400000000000000" pitchFamily="34" charset="-128"/>
                <a:ea typeface="小塚ゴシック Pro R" panose="020B0400000000000000" pitchFamily="34" charset="-128"/>
              </a:rPr>
              <a:t>16cm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防水シート　</a:t>
            </a:r>
            <a:r>
              <a:rPr kumimoji="1" lang="en-US" altLang="ja-JP" sz="800" spc="-20" dirty="0">
                <a:latin typeface="小塚ゴシック Pro R" panose="020B0400000000000000" pitchFamily="34" charset="-128"/>
                <a:ea typeface="小塚ゴシック Pro R" panose="020B0400000000000000" pitchFamily="34" charset="-128"/>
              </a:rPr>
              <a:t>42cm×32cm</a:t>
            </a:r>
          </a:p>
          <a:p>
            <a:pPr>
              <a:lnSpc>
                <a:spcPts val="1000"/>
              </a:lnSpc>
            </a:pP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endParaRPr kumimoji="1" lang="ja-JP" altLang="en-US"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プレボーントレイ・おくるみ・紙箱・防水シート</a:t>
            </a:r>
          </a:p>
          <a:p>
            <a:pPr>
              <a:lnSpc>
                <a:spcPts val="1000"/>
              </a:lnSpc>
            </a:pPr>
            <a:endParaRPr kumimoji="1" lang="ja-JP" altLang="en-US"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　日本</a:t>
            </a:r>
          </a:p>
          <a:p>
            <a:pPr>
              <a:lnSpc>
                <a:spcPts val="1000"/>
              </a:lnSpc>
            </a:pPr>
            <a:endParaRPr kumimoji="1" lang="ja-JP" altLang="en-US" sz="800" spc="-20" dirty="0">
              <a:latin typeface="小塚ゴシック Pro R" panose="020B0400000000000000" pitchFamily="34" charset="-128"/>
              <a:ea typeface="小塚ゴシック Pro R" panose="020B0400000000000000" pitchFamily="34" charset="-128"/>
            </a:endParaRP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3443891"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価格／小サイズ　</a:t>
            </a:r>
            <a:r>
              <a:rPr kumimoji="1" lang="en-US" altLang="ja-JP" sz="900" spc="160" dirty="0">
                <a:latin typeface="小塚ゴシック Pro R" panose="020B0400000000000000" pitchFamily="34" charset="-128"/>
                <a:ea typeface="小塚ゴシック Pro R" panose="020B0400000000000000" pitchFamily="34" charset="-128"/>
              </a:rPr>
              <a:t>31,900</a:t>
            </a:r>
            <a:r>
              <a:rPr kumimoji="1" lang="ja-JP" altLang="en-US" sz="900" spc="160" dirty="0">
                <a:latin typeface="小塚ゴシック Pro R" panose="020B0400000000000000" pitchFamily="34" charset="-128"/>
                <a:ea typeface="小塚ゴシック Pro R" panose="020B0400000000000000" pitchFamily="34" charset="-128"/>
              </a:rPr>
              <a:t>円　　大サイズ　</a:t>
            </a:r>
            <a:r>
              <a:rPr kumimoji="1" lang="en-US" altLang="ja-JP" sz="900" spc="160" dirty="0">
                <a:latin typeface="小塚ゴシック Pro R" panose="020B0400000000000000" pitchFamily="34" charset="-128"/>
                <a:ea typeface="小塚ゴシック Pro R" panose="020B0400000000000000" pitchFamily="34" charset="-128"/>
              </a:rPr>
              <a:t>36,300</a:t>
            </a:r>
            <a:r>
              <a:rPr kumimoji="1" lang="ja-JP" altLang="en-US" sz="900" spc="160" dirty="0">
                <a:latin typeface="小塚ゴシック Pro R" panose="020B0400000000000000" pitchFamily="34" charset="-128"/>
                <a:ea typeface="小塚ゴシック Pro R" panose="020B0400000000000000" pitchFamily="34" charset="-128"/>
              </a:rPr>
              <a:t>円</a:t>
            </a:r>
          </a:p>
        </p:txBody>
      </p:sp>
      <p:pic>
        <p:nvPicPr>
          <p:cNvPr id="3" name="図 2">
            <a:extLst>
              <a:ext uri="{FF2B5EF4-FFF2-40B4-BE49-F238E27FC236}">
                <a16:creationId xmlns:a16="http://schemas.microsoft.com/office/drawing/2014/main" id="{CFA3D254-9122-18D0-F2F2-350185E1D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344" y="0"/>
            <a:ext cx="4031656" cy="5593048"/>
          </a:xfrm>
          <a:prstGeom prst="rect">
            <a:avLst/>
          </a:prstGeom>
        </p:spPr>
      </p:pic>
      <p:pic>
        <p:nvPicPr>
          <p:cNvPr id="5" name="図 4" descr="テーブル, 食品, 座る, いっぱい が含まれている画像&#10;&#10;自動的に生成された説明">
            <a:extLst>
              <a:ext uri="{FF2B5EF4-FFF2-40B4-BE49-F238E27FC236}">
                <a16:creationId xmlns:a16="http://schemas.microsoft.com/office/drawing/2014/main" id="{4660ADD6-8FC3-9221-D717-319996AF4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35826" y="759422"/>
            <a:ext cx="5524145" cy="4143109"/>
          </a:xfrm>
          <a:prstGeom prst="rect">
            <a:avLst/>
          </a:prstGeom>
        </p:spPr>
      </p:pic>
      <p:pic>
        <p:nvPicPr>
          <p:cNvPr id="8" name="図 7" descr="テーブル, 紙, 座る, 食品 が含まれている画像&#10;&#10;自動的に生成された説明">
            <a:extLst>
              <a:ext uri="{FF2B5EF4-FFF2-40B4-BE49-F238E27FC236}">
                <a16:creationId xmlns:a16="http://schemas.microsoft.com/office/drawing/2014/main" id="{88043334-FFFC-409C-C21D-E17EB2711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345" y="5593048"/>
            <a:ext cx="2083136" cy="2083136"/>
          </a:xfrm>
          <a:prstGeom prst="rect">
            <a:avLst/>
          </a:prstGeom>
        </p:spPr>
      </p:pic>
      <p:pic>
        <p:nvPicPr>
          <p:cNvPr id="11" name="図 10" descr="赤ちゃんを抱いている女性&#10;&#10;中程度の精度で自動的に生成された説明">
            <a:extLst>
              <a:ext uri="{FF2B5EF4-FFF2-40B4-BE49-F238E27FC236}">
                <a16:creationId xmlns:a16="http://schemas.microsoft.com/office/drawing/2014/main" id="{FC649243-B01B-613B-0154-1BC4B888AB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345" y="7561280"/>
            <a:ext cx="2083136" cy="2083136"/>
          </a:xfrm>
          <a:prstGeom prst="rect">
            <a:avLst/>
          </a:prstGeom>
        </p:spPr>
      </p:pic>
    </p:spTree>
    <p:extLst>
      <p:ext uri="{BB962C8B-B14F-4D97-AF65-F5344CB8AC3E}">
        <p14:creationId xmlns:p14="http://schemas.microsoft.com/office/powerpoint/2010/main" val="18510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33815" y="516519"/>
            <a:ext cx="4590369" cy="1914702"/>
          </a:xfrm>
        </p:spPr>
        <p:txBody>
          <a:bodyPr/>
          <a:lstStyle/>
          <a:p>
            <a:r>
              <a:rPr kumimoji="1" lang="ja-JP" altLang="en-US" dirty="0">
                <a:latin typeface="ＭＳ Ｐゴシック" panose="020B0600070205080204" pitchFamily="50" charset="-128"/>
                <a:ea typeface="ＭＳ Ｐゴシック" panose="020B0600070205080204" pitchFamily="50" charset="-128"/>
              </a:rPr>
              <a:t>人生を讃えるハレの衣装</a:t>
            </a:r>
          </a:p>
        </p:txBody>
      </p:sp>
      <p:pic>
        <p:nvPicPr>
          <p:cNvPr id="6" name="コンテンツ プレースホルダー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912"/>
          <a:stretch/>
        </p:blipFill>
        <p:spPr>
          <a:xfrm>
            <a:off x="616743" y="3740161"/>
            <a:ext cx="5624512" cy="3947636"/>
          </a:xfrm>
        </p:spPr>
      </p:pic>
    </p:spTree>
    <p:extLst>
      <p:ext uri="{BB962C8B-B14F-4D97-AF65-F5344CB8AC3E}">
        <p14:creationId xmlns:p14="http://schemas.microsoft.com/office/powerpoint/2010/main" val="207063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1543" y="3832840"/>
            <a:ext cx="4056457" cy="4056457"/>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646331"/>
          </a:xfrm>
          <a:prstGeom prst="rect">
            <a:avLst/>
          </a:prstGeom>
          <a:noFill/>
        </p:spPr>
        <p:txBody>
          <a:bodyPr wrap="square" rtlCol="0">
            <a:spAutoFit/>
          </a:bodyPr>
          <a:lstStyle/>
          <a:p>
            <a:r>
              <a:rPr kumimoji="1" lang="ja-JP" altLang="en-US" spc="350" dirty="0">
                <a:solidFill>
                  <a:srgbClr val="AB9C6D"/>
                </a:solidFill>
                <a:latin typeface="ＭＳ Ｐ明朝" panose="02020600040205080304" pitchFamily="18" charset="-128"/>
                <a:ea typeface="ＭＳ Ｐ明朝" panose="02020600040205080304" pitchFamily="18" charset="-128"/>
              </a:rPr>
              <a:t>オーバーベール</a:t>
            </a:r>
            <a:endParaRPr kumimoji="1" lang="en-US" altLang="ja-JP" spc="350" dirty="0">
              <a:solidFill>
                <a:srgbClr val="AB9C6D"/>
              </a:solidFill>
              <a:latin typeface="ＭＳ Ｐ明朝" panose="02020600040205080304" pitchFamily="18" charset="-128"/>
              <a:ea typeface="ＭＳ Ｐ明朝" panose="02020600040205080304" pitchFamily="18" charset="-128"/>
            </a:endParaRPr>
          </a:p>
          <a:p>
            <a:r>
              <a:rPr lang="ja-JP" altLang="en-US" spc="350" dirty="0">
                <a:solidFill>
                  <a:srgbClr val="AB9C6D"/>
                </a:solidFill>
                <a:latin typeface="ＭＳ Ｐ明朝" panose="02020600040205080304" pitchFamily="18" charset="-128"/>
                <a:ea typeface="ＭＳ Ｐ明朝" panose="02020600040205080304" pitchFamily="18" charset="-128"/>
              </a:rPr>
              <a:t>リバーレース</a:t>
            </a:r>
            <a:endParaRPr kumimoji="1" lang="ja-JP" altLang="en-US" spc="350" dirty="0">
              <a:solidFill>
                <a:srgbClr val="AB9C6D"/>
              </a:solidFill>
              <a:latin typeface="ＭＳ Ｐ明朝" panose="02020600040205080304" pitchFamily="18" charset="-128"/>
              <a:ea typeface="ＭＳ Ｐ明朝" panose="02020600040205080304" pitchFamily="18" charset="-128"/>
            </a:endParaRP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78934" y="2504568"/>
            <a:ext cx="2309626" cy="236917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リバーレースの美しさをたっぷりと感じていただけるオーバーベールです。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ギャザーを寄せたところから、きれいに波打つオーガンジーの端には美しいレースが縫いつけられています。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リバーレースの華やかさをオーガンジーが気品に変えた、上品な品格のあるベールです。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お着物にもとても似合います。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このオーバーベールの繊細なテクニックは、全て熟練の国内の職人さんの手で作られています。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3" y="7934446"/>
            <a:ext cx="1631216"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素材／材質</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lang="en-US" altLang="ja-JP" sz="800" spc="-20" dirty="0">
                <a:latin typeface="小塚ゴシック Pro R" panose="020B0400000000000000" pitchFamily="34" charset="-128"/>
                <a:ea typeface="小塚ゴシック Pro R" panose="020B0400000000000000" pitchFamily="34" charset="-128"/>
              </a:rPr>
              <a:t>102×102(cm)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白</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ベール</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24</a:t>
            </a:r>
            <a:r>
              <a:rPr kumimoji="1" lang="en-US" altLang="ja-JP" sz="900" spc="160" dirty="0">
                <a:latin typeface="小塚ゴシック Pro R" panose="020B0400000000000000" pitchFamily="34" charset="-128"/>
                <a:ea typeface="小塚ゴシック Pro R" panose="020B0400000000000000" pitchFamily="34" charset="-128"/>
              </a:rPr>
              <a:t>,200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2" name="図 1">
            <a:extLst>
              <a:ext uri="{FF2B5EF4-FFF2-40B4-BE49-F238E27FC236}">
                <a16:creationId xmlns:a16="http://schemas.microsoft.com/office/drawing/2014/main" id="{56AE6609-CE8E-2776-DCC9-832DAE0EDDB4}"/>
              </a:ext>
            </a:extLst>
          </p:cNvPr>
          <p:cNvPicPr>
            <a:picLocks noChangeAspect="1"/>
          </p:cNvPicPr>
          <p:nvPr/>
        </p:nvPicPr>
        <p:blipFill>
          <a:blip r:embed="rId4"/>
          <a:stretch>
            <a:fillRect/>
          </a:stretch>
        </p:blipFill>
        <p:spPr>
          <a:xfrm>
            <a:off x="2772192" y="0"/>
            <a:ext cx="4115157" cy="7949873"/>
          </a:xfrm>
          <a:prstGeom prst="rect">
            <a:avLst/>
          </a:prstGeom>
        </p:spPr>
      </p:pic>
      <p:pic>
        <p:nvPicPr>
          <p:cNvPr id="3" name="図 2">
            <a:extLst>
              <a:ext uri="{FF2B5EF4-FFF2-40B4-BE49-F238E27FC236}">
                <a16:creationId xmlns:a16="http://schemas.microsoft.com/office/drawing/2014/main" id="{AA1D8898-89B3-DFCB-EB89-71FB365BACF0}"/>
              </a:ext>
            </a:extLst>
          </p:cNvPr>
          <p:cNvPicPr>
            <a:picLocks noChangeAspect="1"/>
          </p:cNvPicPr>
          <p:nvPr/>
        </p:nvPicPr>
        <p:blipFill>
          <a:blip r:embed="rId5"/>
          <a:stretch>
            <a:fillRect/>
          </a:stretch>
        </p:blipFill>
        <p:spPr>
          <a:xfrm>
            <a:off x="413656" y="5595258"/>
            <a:ext cx="2111913" cy="1409976"/>
          </a:xfrm>
          <a:prstGeom prst="rect">
            <a:avLst/>
          </a:prstGeom>
        </p:spPr>
      </p:pic>
      <p:pic>
        <p:nvPicPr>
          <p:cNvPr id="5" name="図 4">
            <a:extLst>
              <a:ext uri="{FF2B5EF4-FFF2-40B4-BE49-F238E27FC236}">
                <a16:creationId xmlns:a16="http://schemas.microsoft.com/office/drawing/2014/main" id="{35CBD6B3-6EB5-0064-255E-EDCF46CCA3AF}"/>
              </a:ext>
            </a:extLst>
          </p:cNvPr>
          <p:cNvPicPr>
            <a:picLocks noChangeAspect="1"/>
          </p:cNvPicPr>
          <p:nvPr/>
        </p:nvPicPr>
        <p:blipFill>
          <a:blip r:embed="rId6"/>
          <a:stretch>
            <a:fillRect/>
          </a:stretch>
        </p:blipFill>
        <p:spPr>
          <a:xfrm>
            <a:off x="413657" y="7135862"/>
            <a:ext cx="2109399" cy="2115495"/>
          </a:xfrm>
          <a:prstGeom prst="rect">
            <a:avLst/>
          </a:prstGeom>
        </p:spPr>
      </p:pic>
    </p:spTree>
    <p:extLst>
      <p:ext uri="{BB962C8B-B14F-4D97-AF65-F5344CB8AC3E}">
        <p14:creationId xmlns:p14="http://schemas.microsoft.com/office/powerpoint/2010/main" val="3480897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56" y="5629360"/>
            <a:ext cx="2078691" cy="1402620"/>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6087" y="0"/>
            <a:ext cx="4041913" cy="6092451"/>
          </a:xfrm>
          <a:prstGeom prst="rect">
            <a:avLst/>
          </a:prstGeom>
        </p:spPr>
      </p:pic>
      <p:sp>
        <p:nvSpPr>
          <p:cNvPr id="4" name="テキスト ボックス 3">
            <a:extLst>
              <a:ext uri="{FF2B5EF4-FFF2-40B4-BE49-F238E27FC236}">
                <a16:creationId xmlns:a16="http://schemas.microsoft.com/office/drawing/2014/main" id="{AD023300-81E6-B07B-3E92-89CD07A28B3C}"/>
              </a:ext>
            </a:extLst>
          </p:cNvPr>
          <p:cNvSpPr txBox="1"/>
          <p:nvPr/>
        </p:nvSpPr>
        <p:spPr>
          <a:xfrm>
            <a:off x="260049" y="1564094"/>
            <a:ext cx="2092239" cy="692305"/>
          </a:xfrm>
          <a:prstGeom prst="rect">
            <a:avLst/>
          </a:prstGeom>
          <a:noFill/>
        </p:spPr>
        <p:txBody>
          <a:bodyPr wrap="none" rtlCol="0">
            <a:spAutoFit/>
          </a:bodyPr>
          <a:lstStyle/>
          <a:p>
            <a:pPr>
              <a:lnSpc>
                <a:spcPts val="2500"/>
              </a:lnSpc>
            </a:pPr>
            <a:r>
              <a:rPr kumimoji="1" lang="ja-JP" altLang="en-US" spc="350" dirty="0">
                <a:solidFill>
                  <a:srgbClr val="AB9C6D"/>
                </a:solidFill>
                <a:latin typeface="ＭＳ Ｐ明朝" panose="02020600040205080304" pitchFamily="18" charset="-128"/>
                <a:ea typeface="ＭＳ Ｐ明朝" panose="02020600040205080304" pitchFamily="18" charset="-128"/>
              </a:rPr>
              <a:t>オーバーベール</a:t>
            </a:r>
            <a:endParaRPr kumimoji="1" lang="en-US" altLang="ja-JP" spc="350" dirty="0">
              <a:solidFill>
                <a:srgbClr val="AB9C6D"/>
              </a:solidFill>
              <a:latin typeface="ＭＳ Ｐ明朝" panose="02020600040205080304" pitchFamily="18" charset="-128"/>
              <a:ea typeface="ＭＳ Ｐ明朝" panose="02020600040205080304" pitchFamily="18" charset="-128"/>
            </a:endParaRPr>
          </a:p>
          <a:p>
            <a:pPr>
              <a:lnSpc>
                <a:spcPts val="2500"/>
              </a:lnSpc>
            </a:pPr>
            <a:r>
              <a:rPr lang="ja-JP" altLang="en-US" spc="350" dirty="0">
                <a:solidFill>
                  <a:srgbClr val="AB9C6D"/>
                </a:solidFill>
                <a:latin typeface="ＭＳ Ｐ明朝" panose="02020600040205080304" pitchFamily="18" charset="-128"/>
                <a:ea typeface="ＭＳ Ｐ明朝" panose="02020600040205080304" pitchFamily="18" charset="-128"/>
              </a:rPr>
              <a:t>真珠の海</a:t>
            </a:r>
            <a:endParaRPr kumimoji="1" lang="ja-JP" altLang="en-US" spc="350" dirty="0">
              <a:solidFill>
                <a:srgbClr val="AB9C6D"/>
              </a:solidFill>
              <a:latin typeface="ＭＳ Ｐ明朝" panose="02020600040205080304" pitchFamily="18" charset="-128"/>
              <a:ea typeface="ＭＳ Ｐ明朝" panose="02020600040205080304" pitchFamily="18" charset="-128"/>
            </a:endParaRPr>
          </a:p>
        </p:txBody>
      </p:sp>
      <p:sp>
        <p:nvSpPr>
          <p:cNvPr id="10" name="テキスト ボックス 9">
            <a:extLst>
              <a:ext uri="{FF2B5EF4-FFF2-40B4-BE49-F238E27FC236}">
                <a16:creationId xmlns:a16="http://schemas.microsoft.com/office/drawing/2014/main" id="{4BE6E44C-BF6D-81D4-A0D7-945FE30D6EBB}"/>
              </a:ext>
            </a:extLst>
          </p:cNvPr>
          <p:cNvSpPr txBox="1"/>
          <p:nvPr/>
        </p:nvSpPr>
        <p:spPr>
          <a:xfrm>
            <a:off x="260704" y="2758292"/>
            <a:ext cx="2384593" cy="236917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パール刺繍の流れるようなラインが美しいオーバーベールです。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このベールにヘッドパーツを付けると、そのままウェディングに使えます。</a:t>
            </a:r>
            <a:r>
              <a:rPr kumimoji="1" lang="en-US" altLang="ja-JP" sz="900" spc="160" dirty="0">
                <a:latin typeface="BIZ UDP明朝 Medium" panose="02020500000000000000" pitchFamily="18" charset="-128"/>
                <a:ea typeface="BIZ UDP明朝 Medium" panose="02020500000000000000" pitchFamily="18" charset="-128"/>
              </a:rPr>
              <a:t>102cm</a:t>
            </a:r>
            <a:r>
              <a:rPr kumimoji="1" lang="ja-JP" altLang="en-US" sz="900" spc="160" dirty="0">
                <a:latin typeface="BIZ UDP明朝 Medium" panose="02020500000000000000" pitchFamily="18" charset="-128"/>
                <a:ea typeface="BIZ UDP明朝 Medium" panose="02020500000000000000" pitchFamily="18" charset="-128"/>
              </a:rPr>
              <a:t>四方の四角いオーバーベールは頭からお手元はもちろん、上半身をすっかり包んでしまう大きさがあります。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このオーバーベールはウエディングのベールを製作している会社とのコラボレーションです。国内の職人の手でパール刺繍がされています。</a:t>
            </a:r>
          </a:p>
        </p:txBody>
      </p:sp>
      <p:sp>
        <p:nvSpPr>
          <p:cNvPr id="12" name="テキスト ボックス 11">
            <a:extLst>
              <a:ext uri="{FF2B5EF4-FFF2-40B4-BE49-F238E27FC236}">
                <a16:creationId xmlns:a16="http://schemas.microsoft.com/office/drawing/2014/main" id="{8538C893-E362-9BE5-AB7F-9E314692F27C}"/>
              </a:ext>
            </a:extLst>
          </p:cNvPr>
          <p:cNvSpPr txBox="1"/>
          <p:nvPr/>
        </p:nvSpPr>
        <p:spPr>
          <a:xfrm>
            <a:off x="2799284" y="6299985"/>
            <a:ext cx="18451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素材／材質</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サイズ／寸法</a:t>
            </a:r>
            <a:r>
              <a:rPr lang="ja-JP" altLang="en-US" sz="800" spc="-20" dirty="0">
                <a:latin typeface="小塚ゴシック Pro R" panose="020B0400000000000000" pitchFamily="34" charset="-128"/>
                <a:ea typeface="小塚ゴシック Pro R" panose="020B0400000000000000" pitchFamily="34" charset="-128"/>
              </a:rPr>
              <a:t>：</a:t>
            </a:r>
            <a:r>
              <a:rPr kumimoji="1" lang="en-US" altLang="ja-JP" sz="800" spc="-20" dirty="0">
                <a:latin typeface="小塚ゴシック Pro R" panose="020B0400000000000000" pitchFamily="34" charset="-128"/>
                <a:ea typeface="小塚ゴシック Pro R" panose="020B0400000000000000" pitchFamily="34" charset="-128"/>
              </a:rPr>
              <a:t>102×102(cm)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白</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ベール</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3" name="テキスト ボックス 12">
            <a:extLst>
              <a:ext uri="{FF2B5EF4-FFF2-40B4-BE49-F238E27FC236}">
                <a16:creationId xmlns:a16="http://schemas.microsoft.com/office/drawing/2014/main" id="{B5EE3B23-134A-7427-83E5-CB7FBBD9484A}"/>
              </a:ext>
            </a:extLst>
          </p:cNvPr>
          <p:cNvSpPr txBox="1"/>
          <p:nvPr/>
        </p:nvSpPr>
        <p:spPr>
          <a:xfrm>
            <a:off x="2799284" y="9044698"/>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24,200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15" name="図 14">
            <a:extLst>
              <a:ext uri="{FF2B5EF4-FFF2-40B4-BE49-F238E27FC236}">
                <a16:creationId xmlns:a16="http://schemas.microsoft.com/office/drawing/2014/main" id="{35DBE431-77AF-2D3B-118C-4C4EC2BFB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656" y="5629360"/>
            <a:ext cx="2078691" cy="1402620"/>
          </a:xfrm>
          <a:prstGeom prst="rect">
            <a:avLst/>
          </a:prstGeom>
        </p:spPr>
      </p:pic>
      <p:pic>
        <p:nvPicPr>
          <p:cNvPr id="3" name="図 2">
            <a:extLst>
              <a:ext uri="{FF2B5EF4-FFF2-40B4-BE49-F238E27FC236}">
                <a16:creationId xmlns:a16="http://schemas.microsoft.com/office/drawing/2014/main" id="{16E8A0EA-CC87-30E8-0C57-4C9740A7AA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658" y="7179693"/>
            <a:ext cx="2078689" cy="2095837"/>
          </a:xfrm>
          <a:prstGeom prst="rect">
            <a:avLst/>
          </a:prstGeom>
        </p:spPr>
      </p:pic>
    </p:spTree>
    <p:extLst>
      <p:ext uri="{BB962C8B-B14F-4D97-AF65-F5344CB8AC3E}">
        <p14:creationId xmlns:p14="http://schemas.microsoft.com/office/powerpoint/2010/main" val="404275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1543" y="0"/>
            <a:ext cx="4056457" cy="4150513"/>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1543" y="4150513"/>
            <a:ext cx="4056457" cy="4056457"/>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657" y="5617408"/>
            <a:ext cx="2111828" cy="1407886"/>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657" y="7072548"/>
            <a:ext cx="2111828" cy="2111828"/>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436913" cy="369332"/>
          </a:xfrm>
          <a:prstGeom prst="rect">
            <a:avLst/>
          </a:prstGeom>
          <a:noFill/>
        </p:spPr>
        <p:txBody>
          <a:bodyPr wrap="square" rtlCol="0">
            <a:spAutoFit/>
          </a:bodyPr>
          <a:lstStyle/>
          <a:p>
            <a:r>
              <a:rPr kumimoji="1" lang="ja-JP" altLang="en-US" spc="350" dirty="0">
                <a:solidFill>
                  <a:srgbClr val="AB9C6D"/>
                </a:solidFill>
                <a:latin typeface="ＭＳ Ｐ明朝" panose="02020600040205080304" pitchFamily="18" charset="-128"/>
                <a:ea typeface="ＭＳ Ｐ明朝" panose="02020600040205080304" pitchFamily="18" charset="-128"/>
              </a:rPr>
              <a:t>珠</a:t>
            </a:r>
            <a:r>
              <a:rPr kumimoji="1" lang="en-US" altLang="ja-JP" spc="350" dirty="0">
                <a:solidFill>
                  <a:srgbClr val="AB9C6D"/>
                </a:solidFill>
                <a:latin typeface="ＭＳ Ｐ明朝" panose="02020600040205080304" pitchFamily="18" charset="-128"/>
                <a:ea typeface="ＭＳ Ｐ明朝" panose="02020600040205080304" pitchFamily="18" charset="-128"/>
              </a:rPr>
              <a:t>(</a:t>
            </a:r>
            <a:r>
              <a:rPr kumimoji="1" lang="ja-JP" altLang="en-US" spc="350" dirty="0">
                <a:solidFill>
                  <a:srgbClr val="AB9C6D"/>
                </a:solidFill>
                <a:latin typeface="ＭＳ Ｐ明朝" panose="02020600040205080304" pitchFamily="18" charset="-128"/>
                <a:ea typeface="ＭＳ Ｐ明朝" panose="02020600040205080304" pitchFamily="18" charset="-128"/>
              </a:rPr>
              <a:t>たま</a:t>
            </a:r>
            <a:r>
              <a:rPr kumimoji="1" lang="en-US" altLang="ja-JP" spc="350" dirty="0">
                <a:solidFill>
                  <a:srgbClr val="AB9C6D"/>
                </a:solidFill>
                <a:latin typeface="ＭＳ Ｐ明朝" panose="02020600040205080304" pitchFamily="18" charset="-128"/>
                <a:ea typeface="ＭＳ Ｐ明朝" panose="02020600040205080304" pitchFamily="18" charset="-128"/>
              </a:rPr>
              <a:t>)</a:t>
            </a:r>
            <a:r>
              <a:rPr kumimoji="1" lang="ja-JP" altLang="en-US" spc="350" dirty="0">
                <a:solidFill>
                  <a:srgbClr val="AB9C6D"/>
                </a:solidFill>
                <a:latin typeface="ＭＳ Ｐ明朝" panose="02020600040205080304" pitchFamily="18" charset="-128"/>
                <a:ea typeface="ＭＳ Ｐ明朝" panose="02020600040205080304" pitchFamily="18" charset="-128"/>
              </a:rPr>
              <a:t>のベール</a:t>
            </a: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78933" y="2882913"/>
            <a:ext cx="2309626" cy="1792094"/>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お顔がはっきり見える　美しいベールです。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横たわった時に最高に美しく見えるベールができました。</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柔らかいチュールがまあるく包み込むような光の珠</a:t>
            </a:r>
            <a:r>
              <a:rPr kumimoji="1" lang="en-US" altLang="ja-JP" sz="900" spc="160" dirty="0">
                <a:latin typeface="BIZ UDP明朝 Medium" panose="02020500000000000000" pitchFamily="18" charset="-128"/>
                <a:ea typeface="BIZ UDP明朝 Medium" panose="02020500000000000000" pitchFamily="18" charset="-128"/>
              </a:rPr>
              <a:t>(</a:t>
            </a:r>
            <a:r>
              <a:rPr kumimoji="1" lang="ja-JP" altLang="en-US" sz="900" spc="160" dirty="0">
                <a:latin typeface="BIZ UDP明朝 Medium" panose="02020500000000000000" pitchFamily="18" charset="-128"/>
                <a:ea typeface="BIZ UDP明朝 Medium" panose="02020500000000000000" pitchFamily="18" charset="-128"/>
              </a:rPr>
              <a:t>たま</a:t>
            </a:r>
            <a:r>
              <a:rPr kumimoji="1" lang="en-US" altLang="ja-JP" sz="900" spc="160" dirty="0">
                <a:latin typeface="BIZ UDP明朝 Medium" panose="02020500000000000000" pitchFamily="18" charset="-128"/>
                <a:ea typeface="BIZ UDP明朝 Medium" panose="02020500000000000000" pitchFamily="18" charset="-128"/>
              </a:rPr>
              <a:t>)</a:t>
            </a:r>
            <a:r>
              <a:rPr kumimoji="1" lang="ja-JP" altLang="en-US" sz="900" spc="160" dirty="0">
                <a:latin typeface="BIZ UDP明朝 Medium" panose="02020500000000000000" pitchFamily="18" charset="-128"/>
                <a:ea typeface="BIZ UDP明朝 Medium" panose="02020500000000000000" pitchFamily="18" charset="-128"/>
              </a:rPr>
              <a:t>を作ります。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このベールはお着物、ドレス、どのようなお召し物でも、合わせていただけます。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3" y="8206970"/>
            <a:ext cx="1631216"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素材／材質</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lang="en-US" altLang="ja-JP" sz="800" spc="-20" dirty="0">
                <a:latin typeface="小塚ゴシック Pro R" panose="020B0400000000000000" pitchFamily="34" charset="-128"/>
                <a:ea typeface="小塚ゴシック Pro R" panose="020B0400000000000000" pitchFamily="34" charset="-128"/>
              </a:rPr>
              <a:t>70cm×75(cm)</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白</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ベール</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16,500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1814244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57" y="5617408"/>
            <a:ext cx="2111828" cy="1407886"/>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57" y="7072548"/>
            <a:ext cx="2111828" cy="2111828"/>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646331"/>
          </a:xfrm>
          <a:prstGeom prst="rect">
            <a:avLst/>
          </a:prstGeom>
          <a:noFill/>
        </p:spPr>
        <p:txBody>
          <a:bodyPr wrap="square" rtlCol="0">
            <a:spAutoFit/>
          </a:bodyPr>
          <a:lstStyle/>
          <a:p>
            <a:r>
              <a:rPr lang="ja-JP" altLang="en-US" spc="350" dirty="0">
                <a:solidFill>
                  <a:srgbClr val="AB9C6D"/>
                </a:solidFill>
                <a:latin typeface="ＭＳ Ｐ明朝" panose="02020600040205080304" pitchFamily="18" charset="-128"/>
                <a:ea typeface="ＭＳ Ｐ明朝" panose="02020600040205080304" pitchFamily="18" charset="-128"/>
              </a:rPr>
              <a:t>お顔の</a:t>
            </a:r>
            <a:r>
              <a:rPr kumimoji="1" lang="ja-JP" altLang="en-US" spc="350" dirty="0">
                <a:solidFill>
                  <a:srgbClr val="AB9C6D"/>
                </a:solidFill>
                <a:latin typeface="ＭＳ Ｐ明朝" panose="02020600040205080304" pitchFamily="18" charset="-128"/>
                <a:ea typeface="ＭＳ Ｐ明朝" panose="02020600040205080304" pitchFamily="18" charset="-128"/>
              </a:rPr>
              <a:t>ベール</a:t>
            </a:r>
            <a:endParaRPr kumimoji="1" lang="en-US" altLang="ja-JP" spc="350" dirty="0">
              <a:solidFill>
                <a:srgbClr val="AB9C6D"/>
              </a:solidFill>
              <a:latin typeface="ＭＳ Ｐ明朝" panose="02020600040205080304" pitchFamily="18" charset="-128"/>
              <a:ea typeface="ＭＳ Ｐ明朝" panose="02020600040205080304" pitchFamily="18" charset="-128"/>
            </a:endParaRPr>
          </a:p>
          <a:p>
            <a:r>
              <a:rPr kumimoji="1" lang="ja-JP" altLang="en-US" spc="350" dirty="0">
                <a:solidFill>
                  <a:srgbClr val="AB9C6D"/>
                </a:solidFill>
                <a:latin typeface="ＭＳ Ｐ明朝" panose="02020600040205080304" pitchFamily="18" charset="-128"/>
                <a:ea typeface="ＭＳ Ｐ明朝" panose="02020600040205080304" pitchFamily="18" charset="-128"/>
              </a:rPr>
              <a:t>真珠ライン</a:t>
            </a: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636692"/>
            <a:ext cx="2309626" cy="256153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このベールはウェディングベールを作っている会社とのコラボレーションです。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光沢のあるジョーゼットと柔らかいチュールを重ねた上に、流れるようなラインの真珠刺繍をいたしました。ヘッドパーツはボンネットスタイル。小さなパールをふんわりと縫い付けていますオーガンジーの光沢は、照明などの光の変化でお顔の見え方も変わり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ベールは、お着物をはじめどのお衣装にも合わせていただけます。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3" y="7934446"/>
            <a:ext cx="1631216"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素材／材質</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lang="en-US" altLang="ja-JP" sz="800" spc="-20" dirty="0">
                <a:latin typeface="小塚ゴシック Pro R" panose="020B0400000000000000" pitchFamily="34" charset="-128"/>
                <a:ea typeface="小塚ゴシック Pro R" panose="020B0400000000000000" pitchFamily="34" charset="-128"/>
              </a:rPr>
              <a:t>50×50(cm)</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白</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ベール</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16,500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52F1F76B-23D8-27E3-6AB0-E0991B69ED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6382" y="-31286"/>
            <a:ext cx="4056456" cy="3948745"/>
          </a:xfrm>
          <a:prstGeom prst="rect">
            <a:avLst/>
          </a:prstGeom>
        </p:spPr>
      </p:pic>
      <p:pic>
        <p:nvPicPr>
          <p:cNvPr id="7" name="図 6">
            <a:extLst>
              <a:ext uri="{FF2B5EF4-FFF2-40B4-BE49-F238E27FC236}">
                <a16:creationId xmlns:a16="http://schemas.microsoft.com/office/drawing/2014/main" id="{74E9142D-A165-5E2A-9933-F62E484C84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6382" y="3923136"/>
            <a:ext cx="4056456" cy="4011310"/>
          </a:xfrm>
          <a:prstGeom prst="rect">
            <a:avLst/>
          </a:prstGeom>
        </p:spPr>
      </p:pic>
      <p:pic>
        <p:nvPicPr>
          <p:cNvPr id="16" name="図 15">
            <a:extLst>
              <a:ext uri="{FF2B5EF4-FFF2-40B4-BE49-F238E27FC236}">
                <a16:creationId xmlns:a16="http://schemas.microsoft.com/office/drawing/2014/main" id="{F4544AEE-CEF1-B477-8C75-F136E073F6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657" y="5617409"/>
            <a:ext cx="2111828" cy="1407886"/>
          </a:xfrm>
          <a:prstGeom prst="rect">
            <a:avLst/>
          </a:prstGeom>
        </p:spPr>
      </p:pic>
      <p:pic>
        <p:nvPicPr>
          <p:cNvPr id="18" name="図 17">
            <a:extLst>
              <a:ext uri="{FF2B5EF4-FFF2-40B4-BE49-F238E27FC236}">
                <a16:creationId xmlns:a16="http://schemas.microsoft.com/office/drawing/2014/main" id="{A71108FB-4F5B-D52A-F04E-2337ED0FD3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656" y="7072547"/>
            <a:ext cx="2111827" cy="2111828"/>
          </a:xfrm>
          <a:prstGeom prst="rect">
            <a:avLst/>
          </a:prstGeom>
        </p:spPr>
      </p:pic>
    </p:spTree>
    <p:extLst>
      <p:ext uri="{BB962C8B-B14F-4D97-AF65-F5344CB8AC3E}">
        <p14:creationId xmlns:p14="http://schemas.microsoft.com/office/powerpoint/2010/main" val="3221333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369332"/>
          </a:xfrm>
          <a:prstGeom prst="rect">
            <a:avLst/>
          </a:prstGeom>
          <a:noFill/>
        </p:spPr>
        <p:txBody>
          <a:bodyPr wrap="square" rtlCol="0">
            <a:spAutoFit/>
          </a:bodyPr>
          <a:lstStyle/>
          <a:p>
            <a:r>
              <a:rPr lang="ja-JP" altLang="en-US" spc="350" dirty="0">
                <a:solidFill>
                  <a:srgbClr val="AB9C6D"/>
                </a:solidFill>
                <a:latin typeface="ＭＳ Ｐ明朝" panose="02020600040205080304" pitchFamily="18" charset="-128"/>
                <a:ea typeface="ＭＳ Ｐ明朝" panose="02020600040205080304" pitchFamily="18" charset="-128"/>
              </a:rPr>
              <a:t>レースの手袋</a:t>
            </a:r>
            <a:endParaRPr kumimoji="1" lang="ja-JP" altLang="en-US" spc="350" dirty="0">
              <a:solidFill>
                <a:srgbClr val="AB9C6D"/>
              </a:solidFill>
              <a:latin typeface="ＭＳ Ｐ明朝" panose="02020600040205080304" pitchFamily="18" charset="-128"/>
              <a:ea typeface="ＭＳ Ｐ明朝" panose="02020600040205080304" pitchFamily="18" charset="-128"/>
            </a:endParaRP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636692"/>
            <a:ext cx="2309626" cy="1022652"/>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筒状のレースの手袋</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お着物をはじめ、どのお衣装にも合わせていただけます。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endParaRPr lang="en-US" altLang="ja-JP" sz="900" spc="160" dirty="0">
              <a:latin typeface="BIZ UDP明朝 Medium" panose="02020500000000000000" pitchFamily="18" charset="-128"/>
              <a:ea typeface="BIZ UDP明朝 Medium" panose="02020500000000000000" pitchFamily="18" charset="-128"/>
            </a:endParaRPr>
          </a:p>
          <a:p>
            <a:pPr>
              <a:lnSpc>
                <a:spcPts val="1500"/>
              </a:lnSpc>
            </a:pPr>
            <a:endParaRPr kumimoji="1" lang="ja-JP" altLang="en-US" sz="900" spc="160" dirty="0">
              <a:latin typeface="BIZ UDP明朝 Medium" panose="02020500000000000000" pitchFamily="18" charset="-128"/>
              <a:ea typeface="BIZ UDP明朝 Medium" panose="02020500000000000000" pitchFamily="18" charset="-128"/>
            </a:endParaRP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3" y="8128461"/>
            <a:ext cx="1631216"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素材／材質</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lang="en-US" altLang="ja-JP" sz="800" spc="-20" dirty="0">
                <a:latin typeface="小塚ゴシック Pro R" panose="020B0400000000000000" pitchFamily="34" charset="-128"/>
                <a:ea typeface="小塚ゴシック Pro R" panose="020B0400000000000000" pitchFamily="34" charset="-128"/>
              </a:rPr>
              <a:t>50×50(cm)</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白</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レース手袋</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20609"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8,800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4" name="図 3" descr="座る, テーブル, 作品 が含まれている画像&#10;&#10;自動的に生成された説明">
            <a:extLst>
              <a:ext uri="{FF2B5EF4-FFF2-40B4-BE49-F238E27FC236}">
                <a16:creationId xmlns:a16="http://schemas.microsoft.com/office/drawing/2014/main" id="{9A723F33-3494-81AF-6FC3-84F89A7283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682" y="0"/>
            <a:ext cx="4011310" cy="4011310"/>
          </a:xfrm>
          <a:prstGeom prst="rect">
            <a:avLst/>
          </a:prstGeom>
        </p:spPr>
      </p:pic>
      <p:pic>
        <p:nvPicPr>
          <p:cNvPr id="10" name="図 9" descr="座る, テーブル, ブルー, 横たわる が含まれている画像&#10;&#10;自動的に生成された説明">
            <a:extLst>
              <a:ext uri="{FF2B5EF4-FFF2-40B4-BE49-F238E27FC236}">
                <a16:creationId xmlns:a16="http://schemas.microsoft.com/office/drawing/2014/main" id="{274140B6-8C4F-C7B7-57A8-E556D13A35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682" y="3974244"/>
            <a:ext cx="4014318" cy="4014318"/>
          </a:xfrm>
          <a:prstGeom prst="rect">
            <a:avLst/>
          </a:prstGeom>
        </p:spPr>
      </p:pic>
    </p:spTree>
    <p:extLst>
      <p:ext uri="{BB962C8B-B14F-4D97-AF65-F5344CB8AC3E}">
        <p14:creationId xmlns:p14="http://schemas.microsoft.com/office/powerpoint/2010/main" val="3842687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646331"/>
          </a:xfrm>
          <a:prstGeom prst="rect">
            <a:avLst/>
          </a:prstGeom>
          <a:noFill/>
        </p:spPr>
        <p:txBody>
          <a:bodyPr wrap="square" rtlCol="0">
            <a:spAutoFit/>
          </a:bodyPr>
          <a:lstStyle/>
          <a:p>
            <a:r>
              <a:rPr kumimoji="1" lang="ja-JP" altLang="en-US" spc="350" dirty="0">
                <a:solidFill>
                  <a:srgbClr val="AB9C6D"/>
                </a:solidFill>
                <a:latin typeface="ＭＳ Ｐ明朝" panose="02020600040205080304" pitchFamily="18" charset="-128"/>
                <a:ea typeface="ＭＳ Ｐ明朝" panose="02020600040205080304" pitchFamily="18" charset="-128"/>
              </a:rPr>
              <a:t>天の</a:t>
            </a:r>
            <a:r>
              <a:rPr lang="ja-JP" altLang="en-US" spc="350" dirty="0">
                <a:solidFill>
                  <a:srgbClr val="AB9C6D"/>
                </a:solidFill>
                <a:latin typeface="ＭＳ Ｐ明朝" panose="02020600040205080304" pitchFamily="18" charset="-128"/>
                <a:ea typeface="ＭＳ Ｐ明朝" panose="02020600040205080304" pitchFamily="18" charset="-128"/>
              </a:rPr>
              <a:t>冠</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kumimoji="1" lang="en-US" altLang="ja-JP" spc="350" dirty="0">
                <a:solidFill>
                  <a:srgbClr val="AB9C6D"/>
                </a:solidFill>
                <a:latin typeface="ＭＳ Ｐ明朝" panose="02020600040205080304" pitchFamily="18" charset="-128"/>
                <a:ea typeface="ＭＳ Ｐ明朝" panose="02020600040205080304" pitchFamily="18" charset="-128"/>
              </a:rPr>
              <a:t>(</a:t>
            </a:r>
            <a:r>
              <a:rPr kumimoji="1" lang="ja-JP" altLang="en-US" spc="350" dirty="0">
                <a:solidFill>
                  <a:srgbClr val="AB9C6D"/>
                </a:solidFill>
                <a:latin typeface="ＭＳ Ｐ明朝" panose="02020600040205080304" pitchFamily="18" charset="-128"/>
                <a:ea typeface="ＭＳ Ｐ明朝" panose="02020600040205080304" pitchFamily="18" charset="-128"/>
              </a:rPr>
              <a:t>てんのかんむり</a:t>
            </a:r>
            <a:r>
              <a:rPr kumimoji="1" lang="en-US" altLang="ja-JP" spc="350" dirty="0">
                <a:solidFill>
                  <a:srgbClr val="AB9C6D"/>
                </a:solidFill>
                <a:latin typeface="ＭＳ Ｐ明朝" panose="02020600040205080304" pitchFamily="18" charset="-128"/>
                <a:ea typeface="ＭＳ Ｐ明朝" panose="02020600040205080304" pitchFamily="18" charset="-128"/>
              </a:rPr>
              <a:t>)</a:t>
            </a:r>
            <a:endParaRPr kumimoji="1" lang="ja-JP" altLang="en-US" spc="350" dirty="0">
              <a:solidFill>
                <a:srgbClr val="AB9C6D"/>
              </a:solidFill>
              <a:latin typeface="ＭＳ Ｐ明朝" panose="02020600040205080304" pitchFamily="18" charset="-128"/>
              <a:ea typeface="ＭＳ Ｐ明朝" panose="02020600040205080304" pitchFamily="18" charset="-128"/>
            </a:endParaRP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729025"/>
            <a:ext cx="2309626" cy="2176814"/>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髪をすっぽりと覆う　ターバンのような帽子です。ドレスにも、着物にも合う帽子をつくりました。</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この布が、もみあげまですっぽりと覆います。髪が乱れていても、髪をなくされていても、一瞬できれいにまとめてしまいます。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後ろ中心はゴムが入っているため、フリーサイズです。正面のレースは取り外しができ、シンプルな帽子に変わります。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771194" y="8089714"/>
            <a:ext cx="2058577" cy="730393"/>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：フリーサイズ 　後ろにゴム</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白</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帽子</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16,500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5077808B-B844-0C55-ED47-540D51A37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57" y="5617408"/>
            <a:ext cx="2111828" cy="1980821"/>
          </a:xfrm>
          <a:prstGeom prst="rect">
            <a:avLst/>
          </a:prstGeom>
        </p:spPr>
      </p:pic>
      <p:pic>
        <p:nvPicPr>
          <p:cNvPr id="7" name="図 6">
            <a:extLst>
              <a:ext uri="{FF2B5EF4-FFF2-40B4-BE49-F238E27FC236}">
                <a16:creationId xmlns:a16="http://schemas.microsoft.com/office/drawing/2014/main" id="{FC027B32-5576-C7A3-5632-ADC232C143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1543" y="-70757"/>
            <a:ext cx="4056457" cy="3903597"/>
          </a:xfrm>
          <a:prstGeom prst="rect">
            <a:avLst/>
          </a:prstGeom>
        </p:spPr>
      </p:pic>
      <p:pic>
        <p:nvPicPr>
          <p:cNvPr id="16" name="図 15">
            <a:extLst>
              <a:ext uri="{FF2B5EF4-FFF2-40B4-BE49-F238E27FC236}">
                <a16:creationId xmlns:a16="http://schemas.microsoft.com/office/drawing/2014/main" id="{68FF1434-CFF3-2BDA-8CA5-7F66D73241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1543" y="4066105"/>
            <a:ext cx="4056457" cy="4056457"/>
          </a:xfrm>
          <a:prstGeom prst="rect">
            <a:avLst/>
          </a:prstGeom>
        </p:spPr>
      </p:pic>
      <p:pic>
        <p:nvPicPr>
          <p:cNvPr id="18" name="図 17">
            <a:extLst>
              <a:ext uri="{FF2B5EF4-FFF2-40B4-BE49-F238E27FC236}">
                <a16:creationId xmlns:a16="http://schemas.microsoft.com/office/drawing/2014/main" id="{D2779195-A01C-876E-03B7-565E199695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0376"/>
          <a:stretch/>
        </p:blipFill>
        <p:spPr>
          <a:xfrm>
            <a:off x="413657" y="7695430"/>
            <a:ext cx="2111828" cy="1518959"/>
          </a:xfrm>
          <a:prstGeom prst="rect">
            <a:avLst/>
          </a:prstGeom>
        </p:spPr>
      </p:pic>
      <p:sp>
        <p:nvSpPr>
          <p:cNvPr id="20" name="テキスト ボックス 19">
            <a:extLst>
              <a:ext uri="{FF2B5EF4-FFF2-40B4-BE49-F238E27FC236}">
                <a16:creationId xmlns:a16="http://schemas.microsoft.com/office/drawing/2014/main" id="{1E5E1762-5092-E2FE-E658-653380100A39}"/>
              </a:ext>
            </a:extLst>
          </p:cNvPr>
          <p:cNvSpPr txBox="1"/>
          <p:nvPr/>
        </p:nvSpPr>
        <p:spPr>
          <a:xfrm>
            <a:off x="278933" y="5417353"/>
            <a:ext cx="1441420" cy="200055"/>
          </a:xfrm>
          <a:prstGeom prst="rect">
            <a:avLst/>
          </a:prstGeom>
          <a:noFill/>
        </p:spPr>
        <p:txBody>
          <a:bodyPr wrap="none" rtlCol="0">
            <a:spAutoFit/>
          </a:bodyPr>
          <a:lstStyle/>
          <a:p>
            <a:r>
              <a:rPr kumimoji="1" lang="ja-JP" altLang="en-US" sz="700" dirty="0">
                <a:ea typeface="小塚ゴシック Pro R" panose="020B0400000000000000"/>
              </a:rPr>
              <a:t>珠のベールと合わせています。</a:t>
            </a:r>
          </a:p>
        </p:txBody>
      </p:sp>
    </p:spTree>
    <p:extLst>
      <p:ext uri="{BB962C8B-B14F-4D97-AF65-F5344CB8AC3E}">
        <p14:creationId xmlns:p14="http://schemas.microsoft.com/office/powerpoint/2010/main" val="3285404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57" y="5617408"/>
            <a:ext cx="2111828" cy="1407886"/>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646331"/>
          </a:xfrm>
          <a:prstGeom prst="rect">
            <a:avLst/>
          </a:prstGeom>
          <a:noFill/>
        </p:spPr>
        <p:txBody>
          <a:bodyPr wrap="square" rtlCol="0">
            <a:spAutoFit/>
          </a:bodyPr>
          <a:lstStyle/>
          <a:p>
            <a:r>
              <a:rPr lang="ja-JP" altLang="en-US" spc="350" dirty="0">
                <a:solidFill>
                  <a:srgbClr val="AB9C6D"/>
                </a:solidFill>
                <a:latin typeface="ＭＳ Ｐ明朝" panose="02020600040205080304" pitchFamily="18" charset="-128"/>
                <a:ea typeface="ＭＳ Ｐ明朝" panose="02020600040205080304" pitchFamily="18" charset="-128"/>
              </a:rPr>
              <a:t>ラリエット装花</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kumimoji="1" lang="ja-JP" altLang="en-US" spc="350" dirty="0">
                <a:solidFill>
                  <a:srgbClr val="AB9C6D"/>
                </a:solidFill>
                <a:latin typeface="ＭＳ Ｐ明朝" panose="02020600040205080304" pitchFamily="18" charset="-128"/>
                <a:ea typeface="ＭＳ Ｐ明朝" panose="02020600040205080304" pitchFamily="18" charset="-128"/>
              </a:rPr>
              <a:t>ブルー</a:t>
            </a: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657799"/>
            <a:ext cx="2309626" cy="236917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お通夜や納棺式のタイミングでも、優しいお顔を引き立てる装花はいかがでしょうか。</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フラワーアーティストがアーティシャルフラワーでお作りした花のアクセサリー、装花です。お顔周りや胸元を華やぐ印象にいたします。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使い方はいろいろです。ラリエットのように胸元を華やかにするあしらい方や、または花鎖を手に持っているような印象、そして、枕回りにお顔を囲むように配置するのも素敵です。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797696" y="8126199"/>
            <a:ext cx="1585049"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lang="ja-JP" altLang="en-US" sz="800" spc="-20" dirty="0">
                <a:latin typeface="小塚ゴシック Pro R" panose="020B0400000000000000" pitchFamily="34" charset="-128"/>
                <a:ea typeface="小塚ゴシック Pro R" panose="020B0400000000000000" pitchFamily="34" charset="-128"/>
              </a:rPr>
              <a:t>・ナイロン</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lang="en-US" altLang="ja-JP" sz="800" spc="-20" dirty="0">
                <a:latin typeface="小塚ゴシック Pro R" panose="020B0400000000000000" pitchFamily="34" charset="-128"/>
                <a:ea typeface="小塚ゴシック Pro R" panose="020B0400000000000000" pitchFamily="34" charset="-128"/>
              </a:rPr>
              <a:t>1.15(m)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：ブルー</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：装花</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36</a:t>
            </a:r>
            <a:r>
              <a:rPr kumimoji="1" lang="en-US" altLang="ja-JP" sz="900" spc="160" dirty="0">
                <a:latin typeface="小塚ゴシック Pro R" panose="020B0400000000000000" pitchFamily="34" charset="-128"/>
                <a:ea typeface="小塚ゴシック Pro R" panose="020B0400000000000000" pitchFamily="34" charset="-128"/>
              </a:rPr>
              <a:t>,520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16" name="図 15">
            <a:extLst>
              <a:ext uri="{FF2B5EF4-FFF2-40B4-BE49-F238E27FC236}">
                <a16:creationId xmlns:a16="http://schemas.microsoft.com/office/drawing/2014/main" id="{F4544AEE-CEF1-B477-8C75-F136E073F6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57" y="5617409"/>
            <a:ext cx="2111828" cy="1407886"/>
          </a:xfrm>
          <a:prstGeom prst="rect">
            <a:avLst/>
          </a:prstGeom>
        </p:spPr>
      </p:pic>
      <p:pic>
        <p:nvPicPr>
          <p:cNvPr id="20" name="図 19">
            <a:extLst>
              <a:ext uri="{FF2B5EF4-FFF2-40B4-BE49-F238E27FC236}">
                <a16:creationId xmlns:a16="http://schemas.microsoft.com/office/drawing/2014/main" id="{916A6892-1185-FC59-AA40-667637ACD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653" y="5617407"/>
            <a:ext cx="2115643" cy="1407886"/>
          </a:xfrm>
          <a:prstGeom prst="rect">
            <a:avLst/>
          </a:prstGeom>
        </p:spPr>
      </p:pic>
      <p:pic>
        <p:nvPicPr>
          <p:cNvPr id="21" name="図 20">
            <a:extLst>
              <a:ext uri="{FF2B5EF4-FFF2-40B4-BE49-F238E27FC236}">
                <a16:creationId xmlns:a16="http://schemas.microsoft.com/office/drawing/2014/main" id="{CEE4C96B-A1A0-B720-771F-72D114F614F4}"/>
              </a:ext>
            </a:extLst>
          </p:cNvPr>
          <p:cNvPicPr>
            <a:picLocks noChangeAspect="1"/>
          </p:cNvPicPr>
          <p:nvPr/>
        </p:nvPicPr>
        <p:blipFill>
          <a:blip r:embed="rId6"/>
          <a:stretch>
            <a:fillRect/>
          </a:stretch>
        </p:blipFill>
        <p:spPr>
          <a:xfrm>
            <a:off x="409839" y="5617406"/>
            <a:ext cx="2115643" cy="1407885"/>
          </a:xfrm>
          <a:prstGeom prst="rect">
            <a:avLst/>
          </a:prstGeom>
        </p:spPr>
      </p:pic>
      <p:pic>
        <p:nvPicPr>
          <p:cNvPr id="24" name="図 23">
            <a:extLst>
              <a:ext uri="{FF2B5EF4-FFF2-40B4-BE49-F238E27FC236}">
                <a16:creationId xmlns:a16="http://schemas.microsoft.com/office/drawing/2014/main" id="{5585873D-76DF-3715-4D48-DC78D9F186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839" y="5615143"/>
            <a:ext cx="2115643" cy="1407885"/>
          </a:xfrm>
          <a:prstGeom prst="rect">
            <a:avLst/>
          </a:prstGeom>
        </p:spPr>
      </p:pic>
      <p:pic>
        <p:nvPicPr>
          <p:cNvPr id="10" name="図 9">
            <a:extLst>
              <a:ext uri="{FF2B5EF4-FFF2-40B4-BE49-F238E27FC236}">
                <a16:creationId xmlns:a16="http://schemas.microsoft.com/office/drawing/2014/main" id="{FEAE50F1-ED2C-E352-61B2-29158C5DC8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1543" y="0"/>
            <a:ext cx="4056461" cy="4010123"/>
          </a:xfrm>
          <a:prstGeom prst="rect">
            <a:avLst/>
          </a:prstGeom>
        </p:spPr>
      </p:pic>
      <p:pic>
        <p:nvPicPr>
          <p:cNvPr id="2" name="図 1"/>
          <p:cNvPicPr>
            <a:picLocks noChangeAspect="1"/>
          </p:cNvPicPr>
          <p:nvPr/>
        </p:nvPicPr>
        <p:blipFill rotWithShape="1">
          <a:blip r:embed="rId9" cstate="print">
            <a:extLst>
              <a:ext uri="{28A0092B-C50C-407E-A947-70E740481C1C}">
                <a14:useLocalDpi xmlns:a14="http://schemas.microsoft.com/office/drawing/2010/main" val="0"/>
              </a:ext>
            </a:extLst>
          </a:blip>
          <a:srcRect l="21428" r="12540"/>
          <a:stretch/>
        </p:blipFill>
        <p:spPr>
          <a:xfrm>
            <a:off x="2803951" y="0"/>
            <a:ext cx="4054049" cy="4093029"/>
          </a:xfrm>
          <a:prstGeom prst="rect">
            <a:avLst/>
          </a:prstGeom>
        </p:spPr>
      </p:pic>
      <p:pic>
        <p:nvPicPr>
          <p:cNvPr id="3" name="図 2"/>
          <p:cNvPicPr>
            <a:picLocks noChangeAspect="1"/>
          </p:cNvPicPr>
          <p:nvPr/>
        </p:nvPicPr>
        <p:blipFill rotWithShape="1">
          <a:blip r:embed="rId10">
            <a:extLst>
              <a:ext uri="{28A0092B-C50C-407E-A947-70E740481C1C}">
                <a14:useLocalDpi xmlns:a14="http://schemas.microsoft.com/office/drawing/2010/main" val="0"/>
              </a:ext>
            </a:extLst>
          </a:blip>
          <a:srcRect l="9231" t="21804" r="8791" b="20616"/>
          <a:stretch/>
        </p:blipFill>
        <p:spPr>
          <a:xfrm>
            <a:off x="2801543" y="4093029"/>
            <a:ext cx="4056457" cy="3929744"/>
          </a:xfrm>
          <a:prstGeom prst="rect">
            <a:avLst/>
          </a:prstGeom>
        </p:spPr>
      </p:pic>
      <p:pic>
        <p:nvPicPr>
          <p:cNvPr id="4" name="図 3"/>
          <p:cNvPicPr>
            <a:picLocks noChangeAspect="1"/>
          </p:cNvPicPr>
          <p:nvPr/>
        </p:nvPicPr>
        <p:blipFill rotWithShape="1">
          <a:blip r:embed="rId11" cstate="print">
            <a:extLst>
              <a:ext uri="{28A0092B-C50C-407E-A947-70E740481C1C}">
                <a14:useLocalDpi xmlns:a14="http://schemas.microsoft.com/office/drawing/2010/main" val="0"/>
              </a:ext>
            </a:extLst>
          </a:blip>
          <a:srcRect l="16865" r="12633"/>
          <a:stretch/>
        </p:blipFill>
        <p:spPr>
          <a:xfrm>
            <a:off x="393132" y="7110126"/>
            <a:ext cx="2149055" cy="2032145"/>
          </a:xfrm>
          <a:prstGeom prst="rect">
            <a:avLst/>
          </a:prstGeom>
        </p:spPr>
      </p:pic>
    </p:spTree>
    <p:extLst>
      <p:ext uri="{BB962C8B-B14F-4D97-AF65-F5344CB8AC3E}">
        <p14:creationId xmlns:p14="http://schemas.microsoft.com/office/powerpoint/2010/main" val="1451261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646331"/>
          </a:xfrm>
          <a:prstGeom prst="rect">
            <a:avLst/>
          </a:prstGeom>
          <a:noFill/>
        </p:spPr>
        <p:txBody>
          <a:bodyPr wrap="square" rtlCol="0">
            <a:spAutoFit/>
          </a:bodyPr>
          <a:lstStyle/>
          <a:p>
            <a:r>
              <a:rPr lang="ja-JP" altLang="en-US" spc="350" dirty="0">
                <a:solidFill>
                  <a:srgbClr val="AB9C6D"/>
                </a:solidFill>
                <a:latin typeface="ＭＳ Ｐ明朝" panose="02020600040205080304" pitchFamily="18" charset="-128"/>
                <a:ea typeface="ＭＳ Ｐ明朝" panose="02020600040205080304" pitchFamily="18" charset="-128"/>
              </a:rPr>
              <a:t>ラリエット装花</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lang="ja-JP" altLang="en-US" spc="350" dirty="0">
                <a:solidFill>
                  <a:srgbClr val="AB9C6D"/>
                </a:solidFill>
                <a:latin typeface="ＭＳ Ｐ明朝" panose="02020600040205080304" pitchFamily="18" charset="-128"/>
                <a:ea typeface="ＭＳ Ｐ明朝" panose="02020600040205080304" pitchFamily="18" charset="-128"/>
              </a:rPr>
              <a:t>ピンク</a:t>
            </a:r>
            <a:endParaRPr kumimoji="1" lang="ja-JP" altLang="en-US" spc="350" dirty="0">
              <a:solidFill>
                <a:srgbClr val="AB9C6D"/>
              </a:solidFill>
              <a:latin typeface="ＭＳ Ｐ明朝" panose="02020600040205080304" pitchFamily="18" charset="-128"/>
              <a:ea typeface="ＭＳ Ｐ明朝" panose="02020600040205080304" pitchFamily="18" charset="-128"/>
            </a:endParaRP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730609"/>
            <a:ext cx="2309626" cy="236917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お通夜や納棺式のタイミングでも、優しいお顔を引き立てる装花はいかがでしょうか。</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フラワーアーティストがアーティシャルフラワーでお作りした花のアクセサリー、装花です。お顔周りや胸元を華やぐ印象にいたします。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使い方はいろいろです。ラリエットのように胸元を華やかにするあしらい方や、または花鎖を手に持っているような印象、そして、枕回りにお顔を囲むように配置するのも素敵です。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3" y="8288530"/>
            <a:ext cx="1831271"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・ナイロン</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lang="en-US" altLang="ja-JP" sz="800" spc="-20" dirty="0">
                <a:latin typeface="小塚ゴシック Pro R" panose="020B0400000000000000" pitchFamily="34" charset="-128"/>
                <a:ea typeface="小塚ゴシック Pro R" panose="020B0400000000000000" pitchFamily="34" charset="-128"/>
              </a:rPr>
              <a:t>1.15(m)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：ピンク</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：装花</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36</a:t>
            </a:r>
            <a:r>
              <a:rPr kumimoji="1" lang="en-US" altLang="ja-JP" sz="900" spc="160" dirty="0">
                <a:latin typeface="小塚ゴシック Pro R" panose="020B0400000000000000" pitchFamily="34" charset="-128"/>
                <a:ea typeface="小塚ゴシック Pro R" panose="020B0400000000000000" pitchFamily="34" charset="-128"/>
              </a:rPr>
              <a:t>,520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27" name="図 26">
            <a:extLst>
              <a:ext uri="{FF2B5EF4-FFF2-40B4-BE49-F238E27FC236}">
                <a16:creationId xmlns:a16="http://schemas.microsoft.com/office/drawing/2014/main" id="{3BC1EA84-10FA-DDDA-C188-93F6116AC1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204" y="6321348"/>
            <a:ext cx="2111827" cy="1407886"/>
          </a:xfrm>
          <a:prstGeom prst="rect">
            <a:avLst/>
          </a:prstGeom>
        </p:spPr>
      </p:pic>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l="15238" r="13809"/>
          <a:stretch/>
        </p:blipFill>
        <p:spPr>
          <a:xfrm>
            <a:off x="2882642" y="0"/>
            <a:ext cx="3980322" cy="3739900"/>
          </a:xfrm>
          <a:prstGeom prst="rect">
            <a:avLst/>
          </a:prstGeom>
        </p:spPr>
      </p:pic>
      <p:pic>
        <p:nvPicPr>
          <p:cNvPr id="3" name="図 2"/>
          <p:cNvPicPr>
            <a:picLocks noChangeAspect="1"/>
          </p:cNvPicPr>
          <p:nvPr/>
        </p:nvPicPr>
        <p:blipFill rotWithShape="1">
          <a:blip r:embed="rId5">
            <a:extLst>
              <a:ext uri="{28A0092B-C50C-407E-A947-70E740481C1C}">
                <a14:useLocalDpi xmlns:a14="http://schemas.microsoft.com/office/drawing/2010/main" val="0"/>
              </a:ext>
            </a:extLst>
          </a:blip>
          <a:srcRect l="12747" t="24945" r="14066" b="20550"/>
          <a:stretch/>
        </p:blipFill>
        <p:spPr>
          <a:xfrm>
            <a:off x="2882642" y="3739900"/>
            <a:ext cx="4003925" cy="4472854"/>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825" y="7831750"/>
            <a:ext cx="2093003" cy="1395335"/>
          </a:xfrm>
          <a:prstGeom prst="rect">
            <a:avLst/>
          </a:prstGeom>
        </p:spPr>
      </p:pic>
    </p:spTree>
    <p:extLst>
      <p:ext uri="{BB962C8B-B14F-4D97-AF65-F5344CB8AC3E}">
        <p14:creationId xmlns:p14="http://schemas.microsoft.com/office/powerpoint/2010/main" val="3545176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1543" y="-70757"/>
            <a:ext cx="4056457" cy="4150513"/>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57" y="5617408"/>
            <a:ext cx="2111828" cy="1407886"/>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657" y="7072548"/>
            <a:ext cx="2111828" cy="2111828"/>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646331"/>
          </a:xfrm>
          <a:prstGeom prst="rect">
            <a:avLst/>
          </a:prstGeom>
          <a:noFill/>
        </p:spPr>
        <p:txBody>
          <a:bodyPr wrap="square" rtlCol="0">
            <a:spAutoFit/>
          </a:bodyPr>
          <a:lstStyle/>
          <a:p>
            <a:r>
              <a:rPr lang="ja-JP" altLang="en-US" spc="350" dirty="0">
                <a:solidFill>
                  <a:srgbClr val="AB9C6D"/>
                </a:solidFill>
                <a:latin typeface="ＭＳ Ｐ明朝" panose="02020600040205080304" pitchFamily="18" charset="-128"/>
                <a:ea typeface="ＭＳ Ｐ明朝" panose="02020600040205080304" pitchFamily="18" charset="-128"/>
              </a:rPr>
              <a:t>帽子</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kumimoji="1" lang="ja-JP" altLang="en-US" spc="350" dirty="0">
                <a:solidFill>
                  <a:srgbClr val="AB9C6D"/>
                </a:solidFill>
                <a:latin typeface="ＭＳ Ｐ明朝" panose="02020600040205080304" pitchFamily="18" charset="-128"/>
                <a:ea typeface="ＭＳ Ｐ明朝" panose="02020600040205080304" pitchFamily="18" charset="-128"/>
              </a:rPr>
              <a:t>ホワイトカメリア</a:t>
            </a: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540511"/>
            <a:ext cx="2309626" cy="275389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ドレスにも着物にも似合う帽子を製作しました。</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光沢のあるモール糸が上品な重厚感をかもしだします。軽い芯を入れて、しっかり成型しています。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ご自宅や病院で一日中かぶっている帽子としてもお使いいただけます。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しっかりした生地なので暖かいです。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揉み上げまで隠れる深さでかぶることができるため、髪を失くされた方にもきれいにかぶっていただけます。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lang="ja-JP" altLang="en-US" sz="900" spc="160" dirty="0">
                <a:latin typeface="BIZ UDP明朝 Medium" panose="02020500000000000000" pitchFamily="18" charset="-128"/>
                <a:ea typeface="BIZ UDP明朝 Medium" panose="02020500000000000000" pitchFamily="18" charset="-128"/>
              </a:rPr>
              <a:t>エピローグドレス「さざなみ」と同じ素材なのでセットでお使いいただけます。</a:t>
            </a:r>
            <a:endParaRPr kumimoji="1" lang="ja-JP" altLang="en-US" sz="900" spc="160" dirty="0">
              <a:latin typeface="BIZ UDP明朝 Medium" panose="02020500000000000000" pitchFamily="18" charset="-128"/>
              <a:ea typeface="BIZ UDP明朝 Medium" panose="02020500000000000000" pitchFamily="18" charset="-128"/>
            </a:endParaRP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797877" y="4079755"/>
            <a:ext cx="2021066"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：フリーサイズ　後ろにゴム</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：白</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帽子</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16,500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52F1F76B-23D8-27E3-6AB0-E0991B69ED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1544" y="-70758"/>
            <a:ext cx="4056456" cy="3948745"/>
          </a:xfrm>
          <a:prstGeom prst="rect">
            <a:avLst/>
          </a:prstGeom>
        </p:spPr>
      </p:pic>
      <p:pic>
        <p:nvPicPr>
          <p:cNvPr id="16" name="図 15">
            <a:extLst>
              <a:ext uri="{FF2B5EF4-FFF2-40B4-BE49-F238E27FC236}">
                <a16:creationId xmlns:a16="http://schemas.microsoft.com/office/drawing/2014/main" id="{F4544AEE-CEF1-B477-8C75-F136E073F6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657" y="5617409"/>
            <a:ext cx="2111828" cy="1407886"/>
          </a:xfrm>
          <a:prstGeom prst="rect">
            <a:avLst/>
          </a:prstGeom>
        </p:spPr>
      </p:pic>
      <p:pic>
        <p:nvPicPr>
          <p:cNvPr id="18" name="図 17">
            <a:extLst>
              <a:ext uri="{FF2B5EF4-FFF2-40B4-BE49-F238E27FC236}">
                <a16:creationId xmlns:a16="http://schemas.microsoft.com/office/drawing/2014/main" id="{A71108FB-4F5B-D52A-F04E-2337ED0FD3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656" y="7072547"/>
            <a:ext cx="2111827" cy="2111828"/>
          </a:xfrm>
          <a:prstGeom prst="rect">
            <a:avLst/>
          </a:prstGeom>
        </p:spPr>
      </p:pic>
      <p:pic>
        <p:nvPicPr>
          <p:cNvPr id="17" name="図 16">
            <a:extLst>
              <a:ext uri="{FF2B5EF4-FFF2-40B4-BE49-F238E27FC236}">
                <a16:creationId xmlns:a16="http://schemas.microsoft.com/office/drawing/2014/main" id="{05756670-5CC1-771B-1009-B6FE3EC9FB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840" y="7072545"/>
            <a:ext cx="2119456" cy="2111828"/>
          </a:xfrm>
          <a:prstGeom prst="rect">
            <a:avLst/>
          </a:prstGeom>
        </p:spPr>
      </p:pic>
      <p:pic>
        <p:nvPicPr>
          <p:cNvPr id="20" name="図 19">
            <a:extLst>
              <a:ext uri="{FF2B5EF4-FFF2-40B4-BE49-F238E27FC236}">
                <a16:creationId xmlns:a16="http://schemas.microsoft.com/office/drawing/2014/main" id="{916A6892-1185-FC59-AA40-667637ACDC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3653" y="5617407"/>
            <a:ext cx="2115643" cy="1407886"/>
          </a:xfrm>
          <a:prstGeom prst="rect">
            <a:avLst/>
          </a:prstGeom>
        </p:spPr>
      </p:pic>
      <p:pic>
        <p:nvPicPr>
          <p:cNvPr id="19" name="図 18">
            <a:extLst>
              <a:ext uri="{FF2B5EF4-FFF2-40B4-BE49-F238E27FC236}">
                <a16:creationId xmlns:a16="http://schemas.microsoft.com/office/drawing/2014/main" id="{39E39E26-9907-D9A8-579A-CD9836564183}"/>
              </a:ext>
            </a:extLst>
          </p:cNvPr>
          <p:cNvPicPr>
            <a:picLocks noChangeAspect="1"/>
          </p:cNvPicPr>
          <p:nvPr/>
        </p:nvPicPr>
        <p:blipFill>
          <a:blip r:embed="rId11"/>
          <a:stretch>
            <a:fillRect/>
          </a:stretch>
        </p:blipFill>
        <p:spPr>
          <a:xfrm>
            <a:off x="2797877" y="-70760"/>
            <a:ext cx="4060123" cy="4150515"/>
          </a:xfrm>
          <a:prstGeom prst="rect">
            <a:avLst/>
          </a:prstGeom>
        </p:spPr>
      </p:pic>
      <p:pic>
        <p:nvPicPr>
          <p:cNvPr id="21" name="図 20">
            <a:extLst>
              <a:ext uri="{FF2B5EF4-FFF2-40B4-BE49-F238E27FC236}">
                <a16:creationId xmlns:a16="http://schemas.microsoft.com/office/drawing/2014/main" id="{CEE4C96B-A1A0-B720-771F-72D114F614F4}"/>
              </a:ext>
            </a:extLst>
          </p:cNvPr>
          <p:cNvPicPr>
            <a:picLocks noChangeAspect="1"/>
          </p:cNvPicPr>
          <p:nvPr/>
        </p:nvPicPr>
        <p:blipFill>
          <a:blip r:embed="rId12"/>
          <a:stretch>
            <a:fillRect/>
          </a:stretch>
        </p:blipFill>
        <p:spPr>
          <a:xfrm>
            <a:off x="409839" y="5617406"/>
            <a:ext cx="2115643" cy="1407885"/>
          </a:xfrm>
          <a:prstGeom prst="rect">
            <a:avLst/>
          </a:prstGeom>
        </p:spPr>
      </p:pic>
      <p:pic>
        <p:nvPicPr>
          <p:cNvPr id="22" name="図 21">
            <a:extLst>
              <a:ext uri="{FF2B5EF4-FFF2-40B4-BE49-F238E27FC236}">
                <a16:creationId xmlns:a16="http://schemas.microsoft.com/office/drawing/2014/main" id="{E5490557-24A0-9752-4D73-F7FF1C8D4C33}"/>
              </a:ext>
            </a:extLst>
          </p:cNvPr>
          <p:cNvPicPr>
            <a:picLocks noChangeAspect="1"/>
          </p:cNvPicPr>
          <p:nvPr/>
        </p:nvPicPr>
        <p:blipFill>
          <a:blip r:embed="rId13"/>
          <a:stretch>
            <a:fillRect/>
          </a:stretch>
        </p:blipFill>
        <p:spPr>
          <a:xfrm>
            <a:off x="413651" y="7072541"/>
            <a:ext cx="2115643" cy="2111828"/>
          </a:xfrm>
          <a:prstGeom prst="rect">
            <a:avLst/>
          </a:prstGeom>
        </p:spPr>
      </p:pic>
    </p:spTree>
    <p:extLst>
      <p:ext uri="{BB962C8B-B14F-4D97-AF65-F5344CB8AC3E}">
        <p14:creationId xmlns:p14="http://schemas.microsoft.com/office/powerpoint/2010/main" val="2642687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57" y="5617408"/>
            <a:ext cx="2111828" cy="1407886"/>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57" y="7072548"/>
            <a:ext cx="2111828" cy="2111828"/>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50698" y="1404334"/>
            <a:ext cx="2179319" cy="1200329"/>
          </a:xfrm>
          <a:prstGeom prst="rect">
            <a:avLst/>
          </a:prstGeom>
          <a:noFill/>
        </p:spPr>
        <p:txBody>
          <a:bodyPr wrap="square" rtlCol="0">
            <a:spAutoFit/>
          </a:bodyPr>
          <a:lstStyle/>
          <a:p>
            <a:r>
              <a:rPr kumimoji="1" lang="ja-JP" altLang="en-US" spc="350" dirty="0">
                <a:solidFill>
                  <a:srgbClr val="AB9C6D"/>
                </a:solidFill>
                <a:latin typeface="ＭＳ Ｐ明朝" panose="02020600040205080304" pitchFamily="18" charset="-128"/>
                <a:ea typeface="ＭＳ Ｐ明朝" panose="02020600040205080304" pitchFamily="18" charset="-128"/>
              </a:rPr>
              <a:t>帽子</a:t>
            </a:r>
            <a:endParaRPr kumimoji="1" lang="en-US" altLang="ja-JP" spc="350" dirty="0">
              <a:solidFill>
                <a:srgbClr val="AB9C6D"/>
              </a:solidFill>
              <a:latin typeface="ＭＳ Ｐ明朝" panose="02020600040205080304" pitchFamily="18" charset="-128"/>
              <a:ea typeface="ＭＳ Ｐ明朝" panose="02020600040205080304" pitchFamily="18" charset="-128"/>
            </a:endParaRPr>
          </a:p>
          <a:p>
            <a:r>
              <a:rPr lang="ja-JP" altLang="en-US" spc="350" dirty="0">
                <a:solidFill>
                  <a:srgbClr val="AB9C6D"/>
                </a:solidFill>
                <a:latin typeface="ＭＳ Ｐ明朝" panose="02020600040205080304" pitchFamily="18" charset="-128"/>
                <a:ea typeface="ＭＳ Ｐ明朝" panose="02020600040205080304" pitchFamily="18" charset="-128"/>
              </a:rPr>
              <a:t>リバーレース</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kumimoji="1" lang="ja-JP" altLang="en-US" spc="350" dirty="0">
                <a:solidFill>
                  <a:srgbClr val="AB9C6D"/>
                </a:solidFill>
                <a:latin typeface="ＭＳ Ｐ明朝" panose="02020600040205080304" pitchFamily="18" charset="-128"/>
                <a:ea typeface="ＭＳ Ｐ明朝" panose="02020600040205080304" pitchFamily="18" charset="-128"/>
              </a:rPr>
              <a:t>ホワイト</a:t>
            </a:r>
            <a:endParaRPr kumimoji="1" lang="en-US" altLang="ja-JP" spc="350" dirty="0">
              <a:solidFill>
                <a:srgbClr val="AB9C6D"/>
              </a:solidFill>
              <a:latin typeface="ＭＳ Ｐ明朝" panose="02020600040205080304" pitchFamily="18" charset="-128"/>
              <a:ea typeface="ＭＳ Ｐ明朝" panose="02020600040205080304" pitchFamily="18" charset="-128"/>
            </a:endParaRPr>
          </a:p>
          <a:p>
            <a:endParaRPr kumimoji="1" lang="ja-JP" altLang="en-US" spc="350" dirty="0">
              <a:solidFill>
                <a:srgbClr val="AB9C6D"/>
              </a:solidFill>
              <a:latin typeface="ＭＳ Ｐ明朝" panose="02020600040205080304" pitchFamily="18" charset="-128"/>
              <a:ea typeface="ＭＳ Ｐ明朝" panose="02020600040205080304" pitchFamily="18" charset="-128"/>
            </a:endParaRP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650737"/>
            <a:ext cx="2309626" cy="256153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リバーレースの帽子です。ドレスにも着物にも似合います。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すべてをレースで仕上げているので、軽やかでエレガントです。地肌は透けて見えません。揉み上げまで隠れる深さでかぶることができます。ご自宅や病院で一日中かぶっている帽子としてもお使いいただけます。あまりにも軽いので帽子をかぶっているのを忘れてしまうほど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髪を失くされた方にもきれいにかぶっていただけます。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lang="ja-JP" altLang="en-US" sz="900" spc="160" dirty="0">
                <a:latin typeface="BIZ UDP明朝 Medium" panose="02020500000000000000" pitchFamily="18" charset="-128"/>
                <a:ea typeface="BIZ UDP明朝 Medium" panose="02020500000000000000" pitchFamily="18" charset="-128"/>
              </a:rPr>
              <a:t>色違いに「ベージュ」があります。</a:t>
            </a:r>
            <a:endParaRPr kumimoji="1" lang="ja-JP" altLang="en-US" sz="900" spc="160" dirty="0">
              <a:latin typeface="BIZ UDP明朝 Medium" panose="02020500000000000000" pitchFamily="18" charset="-128"/>
              <a:ea typeface="BIZ UDP明朝 Medium" panose="02020500000000000000" pitchFamily="18" charset="-128"/>
            </a:endParaRP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2" y="8088913"/>
            <a:ext cx="2021066"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素材／材質</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：フリーサイズ　後ろにゴム</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白</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帽子</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16,500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DC59D94B-70F3-0FCD-8931-14F9BC1EAF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1542" y="-70756"/>
            <a:ext cx="4066127" cy="3903596"/>
          </a:xfrm>
          <a:prstGeom prst="rect">
            <a:avLst/>
          </a:prstGeom>
        </p:spPr>
      </p:pic>
      <p:pic>
        <p:nvPicPr>
          <p:cNvPr id="7" name="図 6">
            <a:extLst>
              <a:ext uri="{FF2B5EF4-FFF2-40B4-BE49-F238E27FC236}">
                <a16:creationId xmlns:a16="http://schemas.microsoft.com/office/drawing/2014/main" id="{46057968-DFD4-CB4D-2776-44D05C749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9214" y="4115088"/>
            <a:ext cx="4046787" cy="4056457"/>
          </a:xfrm>
          <a:prstGeom prst="rect">
            <a:avLst/>
          </a:prstGeom>
        </p:spPr>
      </p:pic>
      <p:pic>
        <p:nvPicPr>
          <p:cNvPr id="16" name="図 15">
            <a:extLst>
              <a:ext uri="{FF2B5EF4-FFF2-40B4-BE49-F238E27FC236}">
                <a16:creationId xmlns:a16="http://schemas.microsoft.com/office/drawing/2014/main" id="{62509583-84BC-DD1E-E894-0D705C4630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656" y="7071368"/>
            <a:ext cx="2121499" cy="2111828"/>
          </a:xfrm>
          <a:prstGeom prst="rect">
            <a:avLst/>
          </a:prstGeom>
        </p:spPr>
      </p:pic>
      <p:pic>
        <p:nvPicPr>
          <p:cNvPr id="18" name="図 17">
            <a:extLst>
              <a:ext uri="{FF2B5EF4-FFF2-40B4-BE49-F238E27FC236}">
                <a16:creationId xmlns:a16="http://schemas.microsoft.com/office/drawing/2014/main" id="{F0F67541-27E1-777F-9CC8-21BFCC36C8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656" y="5616227"/>
            <a:ext cx="2111827" cy="1407886"/>
          </a:xfrm>
          <a:prstGeom prst="rect">
            <a:avLst/>
          </a:prstGeom>
        </p:spPr>
      </p:pic>
    </p:spTree>
    <p:extLst>
      <p:ext uri="{BB962C8B-B14F-4D97-AF65-F5344CB8AC3E}">
        <p14:creationId xmlns:p14="http://schemas.microsoft.com/office/powerpoint/2010/main" val="4037604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352430"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ベールセットドレス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4" y="1940834"/>
            <a:ext cx="1388752" cy="369332"/>
          </a:xfrm>
          <a:prstGeom prst="rect">
            <a:avLst/>
          </a:prstGeom>
          <a:noFill/>
        </p:spPr>
        <p:txBody>
          <a:bodyPr wrap="square" rtlCol="0">
            <a:spAutoFit/>
          </a:bodyPr>
          <a:lstStyle/>
          <a:p>
            <a:r>
              <a:rPr kumimoji="1" lang="ja-JP" altLang="en-US" spc="350" dirty="0">
                <a:solidFill>
                  <a:srgbClr val="A5935E"/>
                </a:solidFill>
                <a:latin typeface="ＭＳ Ｐ明朝" panose="02020600040205080304" pitchFamily="18" charset="-128"/>
                <a:ea typeface="ＭＳ Ｐ明朝" panose="02020600040205080304" pitchFamily="18" charset="-128"/>
              </a:rPr>
              <a:t>こもれび</a:t>
            </a: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96984" y="2559517"/>
            <a:ext cx="2352430" cy="256153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華やかで美しいレースのドレスをつくりました。</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一番美しいレース部分をベールに使い、お顔のそばの胸元にくるようにデザインしています。レースのモチーフは、ベールの華やかさとは変わって、気品を感じる落ち着きのある美しさです。ドレスの首元と袖口には、オーガンジーのフリルリボンをあしらいました。</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ドレスには　大切なものを持っていくためにポーチと足元を包むプリーツブーツもセットになっています。</a:t>
            </a:r>
          </a:p>
        </p:txBody>
      </p:sp>
      <p:sp>
        <p:nvSpPr>
          <p:cNvPr id="16" name="テキスト ボックス 15">
            <a:extLst>
              <a:ext uri="{FF2B5EF4-FFF2-40B4-BE49-F238E27FC236}">
                <a16:creationId xmlns:a16="http://schemas.microsoft.com/office/drawing/2014/main" id="{6A0C4006-57FE-193C-09E7-0E4A899B8AD7}"/>
              </a:ext>
            </a:extLst>
          </p:cNvPr>
          <p:cNvSpPr txBox="1"/>
          <p:nvPr/>
        </p:nvSpPr>
        <p:spPr>
          <a:xfrm>
            <a:off x="-6837522" y="1906678"/>
            <a:ext cx="7249304" cy="369332"/>
          </a:xfrm>
          <a:prstGeom prst="rect">
            <a:avLst/>
          </a:prstGeom>
          <a:noFill/>
        </p:spPr>
        <p:txBody>
          <a:bodyPr wrap="square" rtlCol="0">
            <a:spAutoFit/>
          </a:bodyPr>
          <a:lstStyle/>
          <a:p>
            <a:endParaRPr kumimoji="1" lang="ja-JP" altLang="en-US" dirty="0"/>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986950"/>
            <a:ext cx="34867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オフ白</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：ドレス、ベール、ポーチ、プリーツブーツ</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689886"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275,000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18" name="図 17">
            <a:extLst>
              <a:ext uri="{FF2B5EF4-FFF2-40B4-BE49-F238E27FC236}">
                <a16:creationId xmlns:a16="http://schemas.microsoft.com/office/drawing/2014/main" id="{10958AF1-3934-0547-3ACD-E4CDB82DD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82" y="5688066"/>
            <a:ext cx="2083136" cy="1394756"/>
          </a:xfrm>
          <a:prstGeom prst="rect">
            <a:avLst/>
          </a:prstGeom>
        </p:spPr>
      </p:pic>
      <p:pic>
        <p:nvPicPr>
          <p:cNvPr id="21" name="図 20">
            <a:extLst>
              <a:ext uri="{FF2B5EF4-FFF2-40B4-BE49-F238E27FC236}">
                <a16:creationId xmlns:a16="http://schemas.microsoft.com/office/drawing/2014/main" id="{7CAF419B-30CC-D302-38DF-7DB62A5AFD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630" y="7260109"/>
            <a:ext cx="2083137" cy="2087322"/>
          </a:xfrm>
          <a:prstGeom prst="rect">
            <a:avLst/>
          </a:prstGeom>
        </p:spPr>
      </p:pic>
      <p:pic>
        <p:nvPicPr>
          <p:cNvPr id="23" name="図 22">
            <a:extLst>
              <a:ext uri="{FF2B5EF4-FFF2-40B4-BE49-F238E27FC236}">
                <a16:creationId xmlns:a16="http://schemas.microsoft.com/office/drawing/2014/main" id="{E4BC6928-6A5B-B6B5-3579-BF1A6341C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9982" y="0"/>
            <a:ext cx="4039422" cy="8005313"/>
          </a:xfrm>
          <a:prstGeom prst="rect">
            <a:avLst/>
          </a:prstGeom>
        </p:spPr>
      </p:pic>
    </p:spTree>
    <p:extLst>
      <p:ext uri="{BB962C8B-B14F-4D97-AF65-F5344CB8AC3E}">
        <p14:creationId xmlns:p14="http://schemas.microsoft.com/office/powerpoint/2010/main" val="1191483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923330"/>
          </a:xfrm>
          <a:prstGeom prst="rect">
            <a:avLst/>
          </a:prstGeom>
          <a:noFill/>
        </p:spPr>
        <p:txBody>
          <a:bodyPr wrap="square" rtlCol="0">
            <a:spAutoFit/>
          </a:bodyPr>
          <a:lstStyle/>
          <a:p>
            <a:r>
              <a:rPr lang="ja-JP" altLang="en-US" spc="350" dirty="0">
                <a:solidFill>
                  <a:srgbClr val="AB9C6D"/>
                </a:solidFill>
                <a:latin typeface="ＭＳ Ｐ明朝" panose="02020600040205080304" pitchFamily="18" charset="-128"/>
                <a:ea typeface="ＭＳ Ｐ明朝" panose="02020600040205080304" pitchFamily="18" charset="-128"/>
              </a:rPr>
              <a:t>帽子</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kumimoji="1" lang="ja-JP" altLang="en-US" spc="350" dirty="0">
                <a:solidFill>
                  <a:srgbClr val="AB9C6D"/>
                </a:solidFill>
                <a:latin typeface="ＭＳ Ｐ明朝" panose="02020600040205080304" pitchFamily="18" charset="-128"/>
                <a:ea typeface="ＭＳ Ｐ明朝" panose="02020600040205080304" pitchFamily="18" charset="-128"/>
              </a:rPr>
              <a:t>リバーレース</a:t>
            </a:r>
            <a:endParaRPr kumimoji="1" lang="en-US" altLang="ja-JP" spc="350" dirty="0">
              <a:solidFill>
                <a:srgbClr val="AB9C6D"/>
              </a:solidFill>
              <a:latin typeface="ＭＳ Ｐ明朝" panose="02020600040205080304" pitchFamily="18" charset="-128"/>
              <a:ea typeface="ＭＳ Ｐ明朝" panose="02020600040205080304" pitchFamily="18" charset="-128"/>
            </a:endParaRPr>
          </a:p>
          <a:p>
            <a:r>
              <a:rPr kumimoji="1" lang="ja-JP" altLang="en-US" spc="350" dirty="0">
                <a:solidFill>
                  <a:srgbClr val="AB9C6D"/>
                </a:solidFill>
                <a:latin typeface="ＭＳ Ｐ明朝" panose="02020600040205080304" pitchFamily="18" charset="-128"/>
                <a:ea typeface="ＭＳ Ｐ明朝" panose="02020600040205080304" pitchFamily="18" charset="-128"/>
              </a:rPr>
              <a:t>ベージュ</a:t>
            </a: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3063731"/>
            <a:ext cx="2309626" cy="1984454"/>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ドレスにも着物にも似合う帽子を製作しました。軽やかな帽子です。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ご自宅や病院で一日中かぶっている帽子としてもお使いいただけます。あまりにも軽いので、かぶっているのを忘れてしまうほどです。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揉み上げまで隠れる深さでかぶることができるため、髪を失くされた方にもきれいにかぶっていただけます。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色違いに「白」があります。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2" y="5048185"/>
            <a:ext cx="2032288" cy="730393"/>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：フリーサイズ　後ろにゴム</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：ベージュ</a:t>
            </a:r>
            <a:endParaRPr kumimoji="1" lang="ja-JP" altLang="en-US"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帽子</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16,500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5" name="図 4">
            <a:extLst>
              <a:ext uri="{FF2B5EF4-FFF2-40B4-BE49-F238E27FC236}">
                <a16:creationId xmlns:a16="http://schemas.microsoft.com/office/drawing/2014/main" id="{518087A4-51F2-A807-3F99-64DE964AD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5601" y="-52765"/>
            <a:ext cx="4056458" cy="4968211"/>
          </a:xfrm>
          <a:prstGeom prst="rect">
            <a:avLst/>
          </a:prstGeom>
        </p:spPr>
      </p:pic>
      <p:pic>
        <p:nvPicPr>
          <p:cNvPr id="17" name="図 16">
            <a:extLst>
              <a:ext uri="{FF2B5EF4-FFF2-40B4-BE49-F238E27FC236}">
                <a16:creationId xmlns:a16="http://schemas.microsoft.com/office/drawing/2014/main" id="{05756670-5CC1-771B-1009-B6FE3EC9F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53" y="7139529"/>
            <a:ext cx="2119456" cy="2111828"/>
          </a:xfrm>
          <a:prstGeom prst="rect">
            <a:avLst/>
          </a:prstGeom>
        </p:spPr>
      </p:pic>
      <p:pic>
        <p:nvPicPr>
          <p:cNvPr id="20" name="図 19">
            <a:extLst>
              <a:ext uri="{FF2B5EF4-FFF2-40B4-BE49-F238E27FC236}">
                <a16:creationId xmlns:a16="http://schemas.microsoft.com/office/drawing/2014/main" id="{916A6892-1185-FC59-AA40-667637ACD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66" y="5617406"/>
            <a:ext cx="2115643" cy="1407886"/>
          </a:xfrm>
          <a:prstGeom prst="rect">
            <a:avLst/>
          </a:prstGeom>
        </p:spPr>
      </p:pic>
    </p:spTree>
    <p:extLst>
      <p:ext uri="{BB962C8B-B14F-4D97-AF65-F5344CB8AC3E}">
        <p14:creationId xmlns:p14="http://schemas.microsoft.com/office/powerpoint/2010/main" val="1655830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361236" cy="923330"/>
          </a:xfrm>
          <a:prstGeom prst="rect">
            <a:avLst/>
          </a:prstGeom>
          <a:noFill/>
        </p:spPr>
        <p:txBody>
          <a:bodyPr wrap="square" rtlCol="0">
            <a:spAutoFit/>
          </a:bodyPr>
          <a:lstStyle/>
          <a:p>
            <a:r>
              <a:rPr lang="ja-JP" altLang="en-US" spc="350" dirty="0">
                <a:solidFill>
                  <a:srgbClr val="AB9C6D"/>
                </a:solidFill>
                <a:latin typeface="ＭＳ Ｐ明朝" panose="02020600040205080304" pitchFamily="18" charset="-128"/>
                <a:ea typeface="ＭＳ Ｐ明朝" panose="02020600040205080304" pitchFamily="18" charset="-128"/>
              </a:rPr>
              <a:t>帽子</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lang="ja-JP" altLang="en-US" spc="350" dirty="0">
                <a:solidFill>
                  <a:srgbClr val="AB9C6D"/>
                </a:solidFill>
                <a:latin typeface="ＭＳ Ｐ明朝" panose="02020600040205080304" pitchFamily="18" charset="-128"/>
                <a:ea typeface="ＭＳ Ｐ明朝" panose="02020600040205080304" pitchFamily="18" charset="-128"/>
              </a:rPr>
              <a:t>濃いグレー</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lang="ja-JP" altLang="en-US" spc="350" dirty="0">
                <a:solidFill>
                  <a:srgbClr val="AB9C6D"/>
                </a:solidFill>
                <a:latin typeface="ＭＳ Ｐ明朝" panose="02020600040205080304" pitchFamily="18" charset="-128"/>
                <a:ea typeface="ＭＳ Ｐ明朝" panose="02020600040205080304" pitchFamily="18" charset="-128"/>
              </a:rPr>
              <a:t>ホースヘア風</a:t>
            </a:r>
            <a:endParaRPr kumimoji="1" lang="en-US" altLang="ja-JP" spc="350" dirty="0">
              <a:solidFill>
                <a:srgbClr val="AB9C6D"/>
              </a:solidFill>
              <a:latin typeface="ＭＳ Ｐ明朝" panose="02020600040205080304" pitchFamily="18" charset="-128"/>
              <a:ea typeface="ＭＳ Ｐ明朝" panose="02020600040205080304" pitchFamily="18" charset="-128"/>
            </a:endParaRP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775189"/>
            <a:ext cx="2309626" cy="256153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ドレスにも着物にも似合う帽子を製作しました。</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ウィッグの代わりにかぶっていただけます。グレーヘアーのイメージになります。ご自宅や病院で一日中かぶっている帽子としてもお使いいただけます。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あまりにも軽いので、帽子をかぶっているのを忘れてしまうほどです。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揉み上げまで隠れる深さでしっかりと被ることができるため、髪を失くされた方にもきれいにかぶっていただけます。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2" y="5048185"/>
            <a:ext cx="2021066"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：フリーサイズ　後ろにゴム</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：濃いグレー</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帽子</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16,500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2" name="図 1">
            <a:extLst>
              <a:ext uri="{FF2B5EF4-FFF2-40B4-BE49-F238E27FC236}">
                <a16:creationId xmlns:a16="http://schemas.microsoft.com/office/drawing/2014/main" id="{C67908A9-AE25-63C9-372A-D8481C788252}"/>
              </a:ext>
            </a:extLst>
          </p:cNvPr>
          <p:cNvPicPr>
            <a:picLocks noChangeAspect="1"/>
          </p:cNvPicPr>
          <p:nvPr/>
        </p:nvPicPr>
        <p:blipFill>
          <a:blip r:embed="rId3"/>
          <a:stretch>
            <a:fillRect/>
          </a:stretch>
        </p:blipFill>
        <p:spPr>
          <a:xfrm>
            <a:off x="2801542" y="-38059"/>
            <a:ext cx="4056459" cy="4958941"/>
          </a:xfrm>
          <a:prstGeom prst="rect">
            <a:avLst/>
          </a:prstGeom>
        </p:spPr>
      </p:pic>
      <p:pic>
        <p:nvPicPr>
          <p:cNvPr id="7" name="図 6">
            <a:extLst>
              <a:ext uri="{FF2B5EF4-FFF2-40B4-BE49-F238E27FC236}">
                <a16:creationId xmlns:a16="http://schemas.microsoft.com/office/drawing/2014/main" id="{ADB5FDA5-B722-85E3-B3A5-246AB36FE831}"/>
              </a:ext>
            </a:extLst>
          </p:cNvPr>
          <p:cNvPicPr>
            <a:picLocks noChangeAspect="1"/>
          </p:cNvPicPr>
          <p:nvPr/>
        </p:nvPicPr>
        <p:blipFill>
          <a:blip r:embed="rId4"/>
          <a:stretch>
            <a:fillRect/>
          </a:stretch>
        </p:blipFill>
        <p:spPr>
          <a:xfrm>
            <a:off x="403637" y="5617403"/>
            <a:ext cx="2111827" cy="1407885"/>
          </a:xfrm>
          <a:prstGeom prst="rect">
            <a:avLst/>
          </a:prstGeom>
        </p:spPr>
      </p:pic>
      <p:pic>
        <p:nvPicPr>
          <p:cNvPr id="10" name="図 9">
            <a:extLst>
              <a:ext uri="{FF2B5EF4-FFF2-40B4-BE49-F238E27FC236}">
                <a16:creationId xmlns:a16="http://schemas.microsoft.com/office/drawing/2014/main" id="{03D37E32-B194-2074-6C10-5C35B3211061}"/>
              </a:ext>
            </a:extLst>
          </p:cNvPr>
          <p:cNvPicPr>
            <a:picLocks noChangeAspect="1"/>
          </p:cNvPicPr>
          <p:nvPr/>
        </p:nvPicPr>
        <p:blipFill>
          <a:blip r:embed="rId5"/>
          <a:stretch>
            <a:fillRect/>
          </a:stretch>
        </p:blipFill>
        <p:spPr>
          <a:xfrm>
            <a:off x="421283" y="7139529"/>
            <a:ext cx="2108013" cy="2111828"/>
          </a:xfrm>
          <a:prstGeom prst="rect">
            <a:avLst/>
          </a:prstGeom>
        </p:spPr>
      </p:pic>
    </p:spTree>
    <p:extLst>
      <p:ext uri="{BB962C8B-B14F-4D97-AF65-F5344CB8AC3E}">
        <p14:creationId xmlns:p14="http://schemas.microsoft.com/office/powerpoint/2010/main" val="4102707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923330"/>
          </a:xfrm>
          <a:prstGeom prst="rect">
            <a:avLst/>
          </a:prstGeom>
          <a:noFill/>
        </p:spPr>
        <p:txBody>
          <a:bodyPr wrap="square" rtlCol="0">
            <a:spAutoFit/>
          </a:bodyPr>
          <a:lstStyle/>
          <a:p>
            <a:r>
              <a:rPr lang="ja-JP" altLang="en-US" spc="350" dirty="0">
                <a:solidFill>
                  <a:srgbClr val="AB9C6D"/>
                </a:solidFill>
                <a:latin typeface="ＭＳ Ｐ明朝" panose="02020600040205080304" pitchFamily="18" charset="-128"/>
                <a:ea typeface="ＭＳ Ｐ明朝" panose="02020600040205080304" pitchFamily="18" charset="-128"/>
              </a:rPr>
              <a:t>帽子</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kumimoji="1" lang="ja-JP" altLang="en-US" spc="350" dirty="0">
                <a:solidFill>
                  <a:srgbClr val="AB9C6D"/>
                </a:solidFill>
                <a:latin typeface="ＭＳ Ｐ明朝" panose="02020600040205080304" pitchFamily="18" charset="-128"/>
                <a:ea typeface="ＭＳ Ｐ明朝" panose="02020600040205080304" pitchFamily="18" charset="-128"/>
              </a:rPr>
              <a:t>明るいグレー</a:t>
            </a:r>
            <a:endParaRPr kumimoji="1" lang="en-US" altLang="ja-JP" spc="350" dirty="0">
              <a:solidFill>
                <a:srgbClr val="AB9C6D"/>
              </a:solidFill>
              <a:latin typeface="ＭＳ Ｐ明朝" panose="02020600040205080304" pitchFamily="18" charset="-128"/>
              <a:ea typeface="ＭＳ Ｐ明朝" panose="02020600040205080304" pitchFamily="18" charset="-128"/>
            </a:endParaRPr>
          </a:p>
          <a:p>
            <a:r>
              <a:rPr kumimoji="1" lang="ja-JP" altLang="en-US" spc="350" dirty="0">
                <a:solidFill>
                  <a:srgbClr val="AB9C6D"/>
                </a:solidFill>
                <a:latin typeface="ＭＳ Ｐ明朝" panose="02020600040205080304" pitchFamily="18" charset="-128"/>
                <a:ea typeface="ＭＳ Ｐ明朝" panose="02020600040205080304" pitchFamily="18" charset="-128"/>
              </a:rPr>
              <a:t>カモフラ風</a:t>
            </a: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871370"/>
            <a:ext cx="2309626" cy="236917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ドレスにも着物にも似合う帽子を製作しました。</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ウィッグの代わりに、かぶっていただけます。シルバーヘアのような印象です。家や病院で一日中かぶっている帽子としてもお使いいただけます。あまりにも軽いので、帽子をかぶっているのを忘れてしまうほど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揉み上げまで隠れる深さでしっかりと被ることができるため、髪を失くされた方にもきれいにかぶっていただけます。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2" y="5048185"/>
            <a:ext cx="2021066"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：フリーサイズ　後ろにゴム</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：明るいグレー</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帽子</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16,500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2" name="図 1">
            <a:extLst>
              <a:ext uri="{FF2B5EF4-FFF2-40B4-BE49-F238E27FC236}">
                <a16:creationId xmlns:a16="http://schemas.microsoft.com/office/drawing/2014/main" id="{3C90DC65-B9DB-589A-532A-B6C65049CAEA}"/>
              </a:ext>
            </a:extLst>
          </p:cNvPr>
          <p:cNvPicPr>
            <a:picLocks noChangeAspect="1"/>
          </p:cNvPicPr>
          <p:nvPr/>
        </p:nvPicPr>
        <p:blipFill>
          <a:blip r:embed="rId3"/>
          <a:stretch>
            <a:fillRect/>
          </a:stretch>
        </p:blipFill>
        <p:spPr>
          <a:xfrm>
            <a:off x="2801544" y="-38059"/>
            <a:ext cx="4056456" cy="4958941"/>
          </a:xfrm>
          <a:prstGeom prst="rect">
            <a:avLst/>
          </a:prstGeom>
        </p:spPr>
      </p:pic>
      <p:pic>
        <p:nvPicPr>
          <p:cNvPr id="7" name="図 6">
            <a:extLst>
              <a:ext uri="{FF2B5EF4-FFF2-40B4-BE49-F238E27FC236}">
                <a16:creationId xmlns:a16="http://schemas.microsoft.com/office/drawing/2014/main" id="{F616C79F-0C21-8BFC-E1B1-B7A8FD66E13A}"/>
              </a:ext>
            </a:extLst>
          </p:cNvPr>
          <p:cNvPicPr>
            <a:picLocks noChangeAspect="1"/>
          </p:cNvPicPr>
          <p:nvPr/>
        </p:nvPicPr>
        <p:blipFill>
          <a:blip r:embed="rId4"/>
          <a:stretch>
            <a:fillRect/>
          </a:stretch>
        </p:blipFill>
        <p:spPr>
          <a:xfrm>
            <a:off x="437052" y="5617405"/>
            <a:ext cx="2108013" cy="1407886"/>
          </a:xfrm>
          <a:prstGeom prst="rect">
            <a:avLst/>
          </a:prstGeom>
        </p:spPr>
      </p:pic>
      <p:pic>
        <p:nvPicPr>
          <p:cNvPr id="10" name="図 9">
            <a:extLst>
              <a:ext uri="{FF2B5EF4-FFF2-40B4-BE49-F238E27FC236}">
                <a16:creationId xmlns:a16="http://schemas.microsoft.com/office/drawing/2014/main" id="{23C86040-0521-6DEC-8A0E-A1518A7FE947}"/>
              </a:ext>
            </a:extLst>
          </p:cNvPr>
          <p:cNvPicPr>
            <a:picLocks noChangeAspect="1"/>
          </p:cNvPicPr>
          <p:nvPr/>
        </p:nvPicPr>
        <p:blipFill>
          <a:blip r:embed="rId5"/>
          <a:stretch>
            <a:fillRect/>
          </a:stretch>
        </p:blipFill>
        <p:spPr>
          <a:xfrm>
            <a:off x="437052" y="7139529"/>
            <a:ext cx="2123272" cy="2111828"/>
          </a:xfrm>
          <a:prstGeom prst="rect">
            <a:avLst/>
          </a:prstGeom>
        </p:spPr>
      </p:pic>
    </p:spTree>
    <p:extLst>
      <p:ext uri="{BB962C8B-B14F-4D97-AF65-F5344CB8AC3E}">
        <p14:creationId xmlns:p14="http://schemas.microsoft.com/office/powerpoint/2010/main" val="2502066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646331"/>
          </a:xfrm>
          <a:prstGeom prst="rect">
            <a:avLst/>
          </a:prstGeom>
          <a:noFill/>
        </p:spPr>
        <p:txBody>
          <a:bodyPr wrap="square" rtlCol="0">
            <a:spAutoFit/>
          </a:bodyPr>
          <a:lstStyle/>
          <a:p>
            <a:r>
              <a:rPr lang="ja-JP" altLang="en-US" spc="350" dirty="0">
                <a:solidFill>
                  <a:srgbClr val="AB9C6D"/>
                </a:solidFill>
                <a:latin typeface="ＭＳ Ｐ明朝" panose="02020600040205080304" pitchFamily="18" charset="-128"/>
                <a:ea typeface="ＭＳ Ｐ明朝" panose="02020600040205080304" pitchFamily="18" charset="-128"/>
              </a:rPr>
              <a:t>ポーチ</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kumimoji="1" lang="ja-JP" altLang="en-US" spc="350" dirty="0">
                <a:solidFill>
                  <a:srgbClr val="AB9C6D"/>
                </a:solidFill>
                <a:latin typeface="ＭＳ Ｐ明朝" panose="02020600040205080304" pitchFamily="18" charset="-128"/>
                <a:ea typeface="ＭＳ Ｐ明朝" panose="02020600040205080304" pitchFamily="18" charset="-128"/>
              </a:rPr>
              <a:t>リボンコサージュ</a:t>
            </a: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636689"/>
            <a:ext cx="2309626" cy="256153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感謝を送るレクイエムギフトです。お手紙や写真を入れて贈ることができます。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ポーチの口は金属を使わず、サテンのリボンで結んでいます。大輪のリボンフラワーの中心にはぎゅっと真珠を集めました。華やかでエレガントなポーチです。お花を贈る気持ちをレクイエムギフトに込めます。全てお棺に入れられる素材で製作してい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このポーチはウエディングベールを作っている会社とコラボレーションです。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2" y="5048185"/>
            <a:ext cx="1704954"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：横</a:t>
            </a:r>
            <a:r>
              <a:rPr lang="en-US" altLang="ja-JP" sz="800" spc="-20" dirty="0">
                <a:latin typeface="小塚ゴシック Pro R" panose="020B0400000000000000" pitchFamily="34" charset="-128"/>
                <a:ea typeface="小塚ゴシック Pro R" panose="020B0400000000000000" pitchFamily="34" charset="-128"/>
              </a:rPr>
              <a:t>17.5×</a:t>
            </a:r>
            <a:r>
              <a:rPr lang="ja-JP" altLang="en-US" sz="800" spc="-20" dirty="0">
                <a:latin typeface="小塚ゴシック Pro R" panose="020B0400000000000000" pitchFamily="34" charset="-128"/>
                <a:ea typeface="小塚ゴシック Pro R" panose="020B0400000000000000" pitchFamily="34" charset="-128"/>
              </a:rPr>
              <a:t>高さ</a:t>
            </a:r>
            <a:r>
              <a:rPr lang="en-US" altLang="ja-JP" sz="800" spc="-20" dirty="0">
                <a:latin typeface="小塚ゴシック Pro R" panose="020B0400000000000000" pitchFamily="34" charset="-128"/>
                <a:ea typeface="小塚ゴシック Pro R" panose="020B0400000000000000" pitchFamily="34" charset="-128"/>
              </a:rPr>
              <a:t>14(cm)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：白</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：ポーチ</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19,360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10" name="図 9">
            <a:extLst>
              <a:ext uri="{FF2B5EF4-FFF2-40B4-BE49-F238E27FC236}">
                <a16:creationId xmlns:a16="http://schemas.microsoft.com/office/drawing/2014/main" id="{DE1B585A-F839-3858-B55A-26A8F1C9F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544" y="-38059"/>
            <a:ext cx="4056456" cy="4958941"/>
          </a:xfrm>
          <a:prstGeom prst="rect">
            <a:avLst/>
          </a:prstGeom>
        </p:spPr>
      </p:pic>
      <p:pic>
        <p:nvPicPr>
          <p:cNvPr id="21" name="図 20">
            <a:extLst>
              <a:ext uri="{FF2B5EF4-FFF2-40B4-BE49-F238E27FC236}">
                <a16:creationId xmlns:a16="http://schemas.microsoft.com/office/drawing/2014/main" id="{AE13DA2D-F7A3-CAAD-A8BB-173989C24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29" y="7444467"/>
            <a:ext cx="2119456" cy="1806890"/>
          </a:xfrm>
          <a:prstGeom prst="rect">
            <a:avLst/>
          </a:prstGeom>
        </p:spPr>
      </p:pic>
      <p:pic>
        <p:nvPicPr>
          <p:cNvPr id="23" name="図 22">
            <a:extLst>
              <a:ext uri="{FF2B5EF4-FFF2-40B4-BE49-F238E27FC236}">
                <a16:creationId xmlns:a16="http://schemas.microsoft.com/office/drawing/2014/main" id="{83FF688F-BB4E-A1A2-DE33-1DC7C2448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029" y="5826994"/>
            <a:ext cx="2119456" cy="1407885"/>
          </a:xfrm>
          <a:prstGeom prst="rect">
            <a:avLst/>
          </a:prstGeom>
        </p:spPr>
      </p:pic>
    </p:spTree>
    <p:extLst>
      <p:ext uri="{BB962C8B-B14F-4D97-AF65-F5344CB8AC3E}">
        <p14:creationId xmlns:p14="http://schemas.microsoft.com/office/powerpoint/2010/main" val="3113457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646331"/>
          </a:xfrm>
          <a:prstGeom prst="rect">
            <a:avLst/>
          </a:prstGeom>
          <a:noFill/>
        </p:spPr>
        <p:txBody>
          <a:bodyPr wrap="square" rtlCol="0">
            <a:spAutoFit/>
          </a:bodyPr>
          <a:lstStyle/>
          <a:p>
            <a:r>
              <a:rPr lang="ja-JP" altLang="en-US" spc="350" dirty="0">
                <a:solidFill>
                  <a:srgbClr val="AB9C6D"/>
                </a:solidFill>
                <a:latin typeface="ＭＳ Ｐ明朝" panose="02020600040205080304" pitchFamily="18" charset="-128"/>
                <a:ea typeface="ＭＳ Ｐ明朝" panose="02020600040205080304" pitchFamily="18" charset="-128"/>
              </a:rPr>
              <a:t>ポーチ</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lang="ja-JP" altLang="en-US" spc="350" dirty="0">
                <a:solidFill>
                  <a:srgbClr val="AB9C6D"/>
                </a:solidFill>
                <a:latin typeface="ＭＳ Ｐ明朝" panose="02020600040205080304" pitchFamily="18" charset="-128"/>
                <a:ea typeface="ＭＳ Ｐ明朝" panose="02020600040205080304" pitchFamily="18" charset="-128"/>
              </a:rPr>
              <a:t>バラ</a:t>
            </a:r>
            <a:endParaRPr kumimoji="1" lang="ja-JP" altLang="en-US" spc="350" dirty="0">
              <a:solidFill>
                <a:srgbClr val="AB9C6D"/>
              </a:solidFill>
              <a:latin typeface="ＭＳ Ｐ明朝" panose="02020600040205080304" pitchFamily="18" charset="-128"/>
              <a:ea typeface="ＭＳ Ｐ明朝" panose="02020600040205080304" pitchFamily="18" charset="-128"/>
            </a:endParaRP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636690"/>
            <a:ext cx="2309626" cy="256153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感謝を送るレクイエムギフトです。お手紙や写真を入れて贈ることができます。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立体的なバラが花束を贈る気持ちで美しくエレガントです。ポーチの口は金属を使わず、サテンのリボンで結んでいます。リボンの先にも小さなレースモチーフをあしらいました。全てお棺に入れられる素材で製作してい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このポーチはウエディングベールを作っている会社とコラボレーションです。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2" y="5048185"/>
            <a:ext cx="1704954"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：横</a:t>
            </a:r>
            <a:r>
              <a:rPr lang="en-US" altLang="ja-JP" sz="800" spc="-20" dirty="0">
                <a:latin typeface="小塚ゴシック Pro R" panose="020B0400000000000000" pitchFamily="34" charset="-128"/>
                <a:ea typeface="小塚ゴシック Pro R" panose="020B0400000000000000" pitchFamily="34" charset="-128"/>
              </a:rPr>
              <a:t>17.5×</a:t>
            </a:r>
            <a:r>
              <a:rPr lang="ja-JP" altLang="en-US" sz="800" spc="-20" dirty="0">
                <a:latin typeface="小塚ゴシック Pro R" panose="020B0400000000000000" pitchFamily="34" charset="-128"/>
                <a:ea typeface="小塚ゴシック Pro R" panose="020B0400000000000000" pitchFamily="34" charset="-128"/>
              </a:rPr>
              <a:t>高さ</a:t>
            </a:r>
            <a:r>
              <a:rPr lang="en-US" altLang="ja-JP" sz="800" spc="-20" dirty="0">
                <a:latin typeface="小塚ゴシック Pro R" panose="020B0400000000000000" pitchFamily="34" charset="-128"/>
                <a:ea typeface="小塚ゴシック Pro R" panose="020B0400000000000000" pitchFamily="34" charset="-128"/>
              </a:rPr>
              <a:t>14(cm)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：白</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：ポーチ</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19,360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7" name="図 6">
            <a:extLst>
              <a:ext uri="{FF2B5EF4-FFF2-40B4-BE49-F238E27FC236}">
                <a16:creationId xmlns:a16="http://schemas.microsoft.com/office/drawing/2014/main" id="{D6ED49CF-5C2E-41CF-8E31-A44583F4B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542" y="-51962"/>
            <a:ext cx="4056458" cy="4968210"/>
          </a:xfrm>
          <a:prstGeom prst="rect">
            <a:avLst/>
          </a:prstGeom>
        </p:spPr>
      </p:pic>
      <p:pic>
        <p:nvPicPr>
          <p:cNvPr id="19" name="図 18">
            <a:extLst>
              <a:ext uri="{FF2B5EF4-FFF2-40B4-BE49-F238E27FC236}">
                <a16:creationId xmlns:a16="http://schemas.microsoft.com/office/drawing/2014/main" id="{CB280902-82A3-8EBA-64B7-3C547F592A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501"/>
          <a:stretch/>
        </p:blipFill>
        <p:spPr>
          <a:xfrm>
            <a:off x="413654" y="7282543"/>
            <a:ext cx="2111826" cy="1901826"/>
          </a:xfrm>
          <a:prstGeom prst="rect">
            <a:avLst/>
          </a:prstGeom>
        </p:spPr>
      </p:pic>
      <p:pic>
        <p:nvPicPr>
          <p:cNvPr id="24" name="図 23">
            <a:extLst>
              <a:ext uri="{FF2B5EF4-FFF2-40B4-BE49-F238E27FC236}">
                <a16:creationId xmlns:a16="http://schemas.microsoft.com/office/drawing/2014/main" id="{B6FC33B0-CAE0-B004-ADE3-5421CBF835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653" y="5746031"/>
            <a:ext cx="2119456" cy="1407886"/>
          </a:xfrm>
          <a:prstGeom prst="rect">
            <a:avLst/>
          </a:prstGeom>
        </p:spPr>
      </p:pic>
    </p:spTree>
    <p:extLst>
      <p:ext uri="{BB962C8B-B14F-4D97-AF65-F5344CB8AC3E}">
        <p14:creationId xmlns:p14="http://schemas.microsoft.com/office/powerpoint/2010/main" val="3723026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8" name="テキスト ボックス 7">
            <a:extLst>
              <a:ext uri="{FF2B5EF4-FFF2-40B4-BE49-F238E27FC236}">
                <a16:creationId xmlns:a16="http://schemas.microsoft.com/office/drawing/2014/main" id="{C8964620-3692-6B10-0C29-8F1031176DDA}"/>
              </a:ext>
            </a:extLst>
          </p:cNvPr>
          <p:cNvSpPr txBox="1"/>
          <p:nvPr/>
        </p:nvSpPr>
        <p:spPr>
          <a:xfrm>
            <a:off x="278933" y="1571180"/>
            <a:ext cx="2179319" cy="646331"/>
          </a:xfrm>
          <a:prstGeom prst="rect">
            <a:avLst/>
          </a:prstGeom>
          <a:noFill/>
        </p:spPr>
        <p:txBody>
          <a:bodyPr wrap="square" rtlCol="0">
            <a:spAutoFit/>
          </a:bodyPr>
          <a:lstStyle/>
          <a:p>
            <a:r>
              <a:rPr lang="ja-JP" altLang="en-US" spc="350" dirty="0">
                <a:solidFill>
                  <a:srgbClr val="AB9C6D"/>
                </a:solidFill>
                <a:latin typeface="ＭＳ Ｐ明朝" panose="02020600040205080304" pitchFamily="18" charset="-128"/>
                <a:ea typeface="ＭＳ Ｐ明朝" panose="02020600040205080304" pitchFamily="18" charset="-128"/>
              </a:rPr>
              <a:t>ポーチ</a:t>
            </a:r>
            <a:endParaRPr lang="en-US" altLang="ja-JP" spc="350" dirty="0">
              <a:solidFill>
                <a:srgbClr val="AB9C6D"/>
              </a:solidFill>
              <a:latin typeface="ＭＳ Ｐ明朝" panose="02020600040205080304" pitchFamily="18" charset="-128"/>
              <a:ea typeface="ＭＳ Ｐ明朝" panose="02020600040205080304" pitchFamily="18" charset="-128"/>
            </a:endParaRPr>
          </a:p>
          <a:p>
            <a:r>
              <a:rPr kumimoji="1" lang="ja-JP" altLang="en-US" spc="350" dirty="0">
                <a:solidFill>
                  <a:srgbClr val="AB9C6D"/>
                </a:solidFill>
                <a:latin typeface="ＭＳ Ｐ明朝" panose="02020600040205080304" pitchFamily="18" charset="-128"/>
                <a:ea typeface="ＭＳ Ｐ明朝" panose="02020600040205080304" pitchFamily="18" charset="-128"/>
              </a:rPr>
              <a:t>リバーレース</a:t>
            </a:r>
          </a:p>
        </p:txBody>
      </p:sp>
      <p:sp>
        <p:nvSpPr>
          <p:cNvPr id="9" name="テキスト ボックス 8">
            <a:extLst>
              <a:ext uri="{FF2B5EF4-FFF2-40B4-BE49-F238E27FC236}">
                <a16:creationId xmlns:a16="http://schemas.microsoft.com/office/drawing/2014/main" id="{C657BF77-7BE0-69E0-BCC0-8AA948AA59B8}"/>
              </a:ext>
            </a:extLst>
          </p:cNvPr>
          <p:cNvSpPr txBox="1"/>
          <p:nvPr/>
        </p:nvSpPr>
        <p:spPr>
          <a:xfrm>
            <a:off x="250698" y="2829050"/>
            <a:ext cx="2309626" cy="2176814"/>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感謝を送るレクイエムギフトです。お手紙や写真を入れて送ることが出来ます。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ポーチの口は金属を使わず、サテンのリボンで結んでいます。リボンの先にも小さなレースモチーフをあしらいました。全てお棺に入れられる素材で製作しています。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このポーチはウエディングベールを作っている会社とコラボレーションです。</a:t>
            </a:r>
          </a:p>
        </p:txBody>
      </p:sp>
      <p:sp>
        <p:nvSpPr>
          <p:cNvPr id="14" name="テキスト ボックス 13">
            <a:extLst>
              <a:ext uri="{FF2B5EF4-FFF2-40B4-BE49-F238E27FC236}">
                <a16:creationId xmlns:a16="http://schemas.microsoft.com/office/drawing/2014/main" id="{16228D8E-1CA2-291E-7F2A-C20E8BFC21E3}"/>
              </a:ext>
            </a:extLst>
          </p:cNvPr>
          <p:cNvSpPr txBox="1"/>
          <p:nvPr/>
        </p:nvSpPr>
        <p:spPr>
          <a:xfrm>
            <a:off x="2801542" y="5048185"/>
            <a:ext cx="1704954" cy="731995"/>
          </a:xfrm>
          <a:prstGeom prst="rect">
            <a:avLst/>
          </a:prstGeom>
          <a:noFill/>
        </p:spPr>
        <p:txBody>
          <a:bodyPr wrap="non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：横</a:t>
            </a:r>
            <a:r>
              <a:rPr lang="en-US" altLang="ja-JP" sz="800" spc="-20" dirty="0">
                <a:latin typeface="小塚ゴシック Pro R" panose="020B0400000000000000" pitchFamily="34" charset="-128"/>
                <a:ea typeface="小塚ゴシック Pro R" panose="020B0400000000000000" pitchFamily="34" charset="-128"/>
              </a:rPr>
              <a:t>17.5×</a:t>
            </a:r>
            <a:r>
              <a:rPr lang="ja-JP" altLang="en-US" sz="800" spc="-20" dirty="0">
                <a:latin typeface="小塚ゴシック Pro R" panose="020B0400000000000000" pitchFamily="34" charset="-128"/>
                <a:ea typeface="小塚ゴシック Pro R" panose="020B0400000000000000" pitchFamily="34" charset="-128"/>
              </a:rPr>
              <a:t>高さ</a:t>
            </a:r>
            <a:r>
              <a:rPr lang="en-US" altLang="ja-JP" sz="800" spc="-20" dirty="0">
                <a:latin typeface="小塚ゴシック Pro R" panose="020B0400000000000000" pitchFamily="34" charset="-128"/>
                <a:ea typeface="小塚ゴシック Pro R" panose="020B0400000000000000" pitchFamily="34" charset="-128"/>
              </a:rPr>
              <a:t>14(cm)</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：白</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：ポーチ</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sp>
        <p:nvSpPr>
          <p:cNvPr id="15" name="テキスト ボックス 14">
            <a:extLst>
              <a:ext uri="{FF2B5EF4-FFF2-40B4-BE49-F238E27FC236}">
                <a16:creationId xmlns:a16="http://schemas.microsoft.com/office/drawing/2014/main" id="{358F6C09-52D8-5D5A-F388-0A4B27E414F4}"/>
              </a:ext>
            </a:extLst>
          </p:cNvPr>
          <p:cNvSpPr txBox="1"/>
          <p:nvPr/>
        </p:nvSpPr>
        <p:spPr>
          <a:xfrm>
            <a:off x="2801543" y="9020525"/>
            <a:ext cx="1581202"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12,320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7" name="図 6">
            <a:extLst>
              <a:ext uri="{FF2B5EF4-FFF2-40B4-BE49-F238E27FC236}">
                <a16:creationId xmlns:a16="http://schemas.microsoft.com/office/drawing/2014/main" id="{20CB8E5A-A953-1000-715A-A1B836D14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545" y="-38059"/>
            <a:ext cx="4056455" cy="4958941"/>
          </a:xfrm>
          <a:prstGeom prst="rect">
            <a:avLst/>
          </a:prstGeom>
        </p:spPr>
      </p:pic>
      <p:pic>
        <p:nvPicPr>
          <p:cNvPr id="12" name="図 11">
            <a:extLst>
              <a:ext uri="{FF2B5EF4-FFF2-40B4-BE49-F238E27FC236}">
                <a16:creationId xmlns:a16="http://schemas.microsoft.com/office/drawing/2014/main" id="{98700504-9F48-2EB5-5B07-196C8A994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840" y="7139529"/>
            <a:ext cx="2119455" cy="2111828"/>
          </a:xfrm>
          <a:prstGeom prst="rect">
            <a:avLst/>
          </a:prstGeom>
        </p:spPr>
      </p:pic>
      <p:pic>
        <p:nvPicPr>
          <p:cNvPr id="24" name="図 23">
            <a:extLst>
              <a:ext uri="{FF2B5EF4-FFF2-40B4-BE49-F238E27FC236}">
                <a16:creationId xmlns:a16="http://schemas.microsoft.com/office/drawing/2014/main" id="{F25AF761-5934-941E-675A-15291DCB5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840" y="5617403"/>
            <a:ext cx="2115642" cy="1407886"/>
          </a:xfrm>
          <a:prstGeom prst="rect">
            <a:avLst/>
          </a:prstGeom>
        </p:spPr>
      </p:pic>
    </p:spTree>
    <p:extLst>
      <p:ext uri="{BB962C8B-B14F-4D97-AF65-F5344CB8AC3E}">
        <p14:creationId xmlns:p14="http://schemas.microsoft.com/office/powerpoint/2010/main" val="3073552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428049" cy="369332"/>
          </a:xfrm>
          <a:prstGeom prst="rect">
            <a:avLst/>
          </a:prstGeom>
          <a:noFill/>
        </p:spPr>
        <p:txBody>
          <a:bodyPr wrap="square" rtlCol="0">
            <a:spAutoFit/>
          </a:bodyPr>
          <a:lstStyle/>
          <a:p>
            <a:r>
              <a:rPr lang="ja-JP" altLang="en-US" spc="280" dirty="0">
                <a:solidFill>
                  <a:srgbClr val="A5935E"/>
                </a:solidFill>
                <a:latin typeface="ＭＳ Ｐ明朝" panose="02020600040205080304" pitchFamily="18" charset="-128"/>
                <a:ea typeface="ＭＳ Ｐ明朝" panose="02020600040205080304" pitchFamily="18" charset="-128"/>
              </a:rPr>
              <a:t>ベールセット</a:t>
            </a:r>
            <a:r>
              <a:rPr kumimoji="1" lang="ja-JP" altLang="en-US" spc="280" dirty="0">
                <a:solidFill>
                  <a:srgbClr val="A5935E"/>
                </a:solidFill>
                <a:latin typeface="ＭＳ Ｐ明朝" panose="02020600040205080304" pitchFamily="18" charset="-128"/>
                <a:ea typeface="ＭＳ Ｐ明朝" panose="02020600040205080304" pitchFamily="18" charset="-128"/>
              </a:rPr>
              <a:t>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3" y="1940834"/>
            <a:ext cx="1853433" cy="369332"/>
          </a:xfrm>
          <a:prstGeom prst="rect">
            <a:avLst/>
          </a:prstGeom>
          <a:noFill/>
        </p:spPr>
        <p:txBody>
          <a:bodyPr wrap="square" rtlCol="0">
            <a:spAutoFit/>
          </a:bodyPr>
          <a:lstStyle/>
          <a:p>
            <a:r>
              <a:rPr kumimoji="1" lang="ja-JP" altLang="en-US" spc="350" dirty="0">
                <a:solidFill>
                  <a:srgbClr val="A5935E"/>
                </a:solidFill>
                <a:latin typeface="ＭＳ Ｐ明朝" panose="02020600040205080304" pitchFamily="18" charset="-128"/>
                <a:ea typeface="ＭＳ Ｐ明朝" panose="02020600040205080304" pitchFamily="18" charset="-128"/>
              </a:rPr>
              <a:t>庭苑</a:t>
            </a:r>
            <a:r>
              <a:rPr lang="ja-JP" altLang="en-US" spc="350" dirty="0">
                <a:solidFill>
                  <a:srgbClr val="A5935E"/>
                </a:solidFill>
                <a:latin typeface="ＭＳ Ｐ明朝" panose="02020600040205080304" pitchFamily="18" charset="-128"/>
                <a:ea typeface="ＭＳ Ｐ明朝" panose="02020600040205080304" pitchFamily="18" charset="-128"/>
              </a:rPr>
              <a:t>　白</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2636286"/>
            <a:ext cx="2352430" cy="256153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ドレスの前面とベールに、美しいレースを配しました。</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立体的な花びらのお花モチーフや、パールや透明なスパンコールがキラキラと小さな光を放ちます。ベールはお顔をぐるりと囲むようにレースモチーフが配され、透けて見えるお顔の印象を深く印象づけます。ドレスには　大切なものを持っていくためにポーチと足元を包むプリーツブーツもセットになっています。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「庭苑　白」のレースは、珊瑚色、薄紫とはレースのパターンが少し違います。</a:t>
            </a:r>
          </a:p>
        </p:txBody>
      </p:sp>
      <p:sp>
        <p:nvSpPr>
          <p:cNvPr id="16" name="テキスト ボックス 15">
            <a:extLst>
              <a:ext uri="{FF2B5EF4-FFF2-40B4-BE49-F238E27FC236}">
                <a16:creationId xmlns:a16="http://schemas.microsoft.com/office/drawing/2014/main" id="{6A0C4006-57FE-193C-09E7-0E4A899B8AD7}"/>
              </a:ext>
            </a:extLst>
          </p:cNvPr>
          <p:cNvSpPr txBox="1"/>
          <p:nvPr/>
        </p:nvSpPr>
        <p:spPr>
          <a:xfrm>
            <a:off x="-6837522" y="1906678"/>
            <a:ext cx="7249304" cy="369332"/>
          </a:xfrm>
          <a:prstGeom prst="rect">
            <a:avLst/>
          </a:prstGeom>
          <a:noFill/>
        </p:spPr>
        <p:txBody>
          <a:bodyPr wrap="square" rtlCol="0">
            <a:spAutoFit/>
          </a:bodyPr>
          <a:lstStyle/>
          <a:p>
            <a:endParaRPr kumimoji="1" lang="ja-JP" altLang="en-US" dirty="0"/>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4" y="7986950"/>
            <a:ext cx="3692175" cy="86023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lang="ja-JP" altLang="en-US" sz="800" spc="-20" dirty="0">
                <a:latin typeface="小塚ゴシック Pro R" panose="020B0400000000000000" pitchFamily="34" charset="-128"/>
                <a:ea typeface="小塚ゴシック Pro R" panose="020B0400000000000000" pitchFamily="34" charset="-128"/>
              </a:rPr>
              <a:t>　　</a:t>
            </a:r>
            <a:r>
              <a:rPr kumimoji="1" lang="ja-JP" altLang="en-US" sz="800" spc="-20" dirty="0">
                <a:latin typeface="小塚ゴシック Pro R" panose="020B0400000000000000" pitchFamily="34" charset="-128"/>
                <a:ea typeface="小塚ゴシック Pro R" panose="020B0400000000000000" pitchFamily="34" charset="-128"/>
              </a:rPr>
              <a:t>レース：ポリエステル　ナイロン　レーヨン</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色：白</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：ドレス、ベール、ポーチ、プリーツブーツ</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689886"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275,000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FCC0B21C-B1BB-4155-AF56-796AC8E5E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8578" y="0"/>
            <a:ext cx="4039422" cy="7924800"/>
          </a:xfrm>
          <a:prstGeom prst="rect">
            <a:avLst/>
          </a:prstGeom>
        </p:spPr>
      </p:pic>
      <p:pic>
        <p:nvPicPr>
          <p:cNvPr id="8" name="図 7">
            <a:extLst>
              <a:ext uri="{FF2B5EF4-FFF2-40B4-BE49-F238E27FC236}">
                <a16:creationId xmlns:a16="http://schemas.microsoft.com/office/drawing/2014/main" id="{CBC067E7-120C-067D-DAEF-BFDEA0A95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361" y="7260109"/>
            <a:ext cx="2083136" cy="2087322"/>
          </a:xfrm>
          <a:prstGeom prst="rect">
            <a:avLst/>
          </a:prstGeom>
        </p:spPr>
      </p:pic>
      <p:pic>
        <p:nvPicPr>
          <p:cNvPr id="11" name="図 10">
            <a:extLst>
              <a:ext uri="{FF2B5EF4-FFF2-40B4-BE49-F238E27FC236}">
                <a16:creationId xmlns:a16="http://schemas.microsoft.com/office/drawing/2014/main" id="{042D12DA-48C6-AB78-7EDE-EB662D46A7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361" y="5776804"/>
            <a:ext cx="2083136" cy="1394755"/>
          </a:xfrm>
          <a:prstGeom prst="rect">
            <a:avLst/>
          </a:prstGeom>
        </p:spPr>
      </p:pic>
    </p:spTree>
    <p:extLst>
      <p:ext uri="{BB962C8B-B14F-4D97-AF65-F5344CB8AC3E}">
        <p14:creationId xmlns:p14="http://schemas.microsoft.com/office/powerpoint/2010/main" val="2433275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428049" cy="369332"/>
          </a:xfrm>
          <a:prstGeom prst="rect">
            <a:avLst/>
          </a:prstGeom>
          <a:noFill/>
        </p:spPr>
        <p:txBody>
          <a:bodyPr wrap="square" rtlCol="0">
            <a:spAutoFit/>
          </a:bodyPr>
          <a:lstStyle/>
          <a:p>
            <a:r>
              <a:rPr lang="ja-JP" altLang="en-US" spc="280" dirty="0">
                <a:solidFill>
                  <a:srgbClr val="A5935E"/>
                </a:solidFill>
                <a:latin typeface="ＭＳ Ｐ明朝" panose="02020600040205080304" pitchFamily="18" charset="-128"/>
                <a:ea typeface="ＭＳ Ｐ明朝" panose="02020600040205080304" pitchFamily="18" charset="-128"/>
              </a:rPr>
              <a:t>ベールセット</a:t>
            </a:r>
            <a:r>
              <a:rPr kumimoji="1" lang="ja-JP" altLang="en-US" spc="280" dirty="0">
                <a:solidFill>
                  <a:srgbClr val="A5935E"/>
                </a:solidFill>
                <a:latin typeface="ＭＳ Ｐ明朝" panose="02020600040205080304" pitchFamily="18" charset="-128"/>
                <a:ea typeface="ＭＳ Ｐ明朝" panose="02020600040205080304" pitchFamily="18" charset="-128"/>
              </a:rPr>
              <a:t>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3" y="1940834"/>
            <a:ext cx="1853433" cy="369332"/>
          </a:xfrm>
          <a:prstGeom prst="rect">
            <a:avLst/>
          </a:prstGeom>
          <a:noFill/>
        </p:spPr>
        <p:txBody>
          <a:bodyPr wrap="square" rtlCol="0">
            <a:spAutoFit/>
          </a:bodyPr>
          <a:lstStyle/>
          <a:p>
            <a:r>
              <a:rPr kumimoji="1" lang="ja-JP" altLang="en-US" spc="350" dirty="0">
                <a:solidFill>
                  <a:srgbClr val="A5935E"/>
                </a:solidFill>
                <a:latin typeface="ＭＳ Ｐ明朝" panose="02020600040205080304" pitchFamily="18" charset="-128"/>
                <a:ea typeface="ＭＳ Ｐ明朝" panose="02020600040205080304" pitchFamily="18" charset="-128"/>
              </a:rPr>
              <a:t>庭苑</a:t>
            </a:r>
            <a:r>
              <a:rPr lang="ja-JP" altLang="en-US" spc="350" dirty="0">
                <a:solidFill>
                  <a:srgbClr val="A5935E"/>
                </a:solidFill>
                <a:latin typeface="ＭＳ Ｐ明朝" panose="02020600040205080304" pitchFamily="18" charset="-128"/>
                <a:ea typeface="ＭＳ Ｐ明朝" panose="02020600040205080304" pitchFamily="18" charset="-128"/>
              </a:rPr>
              <a:t>　薄紫</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2873993"/>
            <a:ext cx="2352430" cy="2176814"/>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ドレスの前面とベールに、美しいレースを配しました。</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立体的な花びらのお花モチーフや、パールや透明なスパンコールがキラキラと小さな光を放ちます。ベールはお顔をぐるりと囲むようにレースモチーフが配され、透けて見えるお顔の印象を深く印象づけます。ドレスには　大切なものを持っていくためにポーチと足元を包むプリーツブーツもセットになっています。</a:t>
            </a:r>
          </a:p>
        </p:txBody>
      </p:sp>
      <p:sp>
        <p:nvSpPr>
          <p:cNvPr id="16" name="テキスト ボックス 15">
            <a:extLst>
              <a:ext uri="{FF2B5EF4-FFF2-40B4-BE49-F238E27FC236}">
                <a16:creationId xmlns:a16="http://schemas.microsoft.com/office/drawing/2014/main" id="{6A0C4006-57FE-193C-09E7-0E4A899B8AD7}"/>
              </a:ext>
            </a:extLst>
          </p:cNvPr>
          <p:cNvSpPr txBox="1"/>
          <p:nvPr/>
        </p:nvSpPr>
        <p:spPr>
          <a:xfrm>
            <a:off x="-6837522" y="1906678"/>
            <a:ext cx="7249304" cy="369332"/>
          </a:xfrm>
          <a:prstGeom prst="rect">
            <a:avLst/>
          </a:prstGeom>
          <a:noFill/>
        </p:spPr>
        <p:txBody>
          <a:bodyPr wrap="square" rtlCol="0">
            <a:spAutoFit/>
          </a:bodyPr>
          <a:lstStyle/>
          <a:p>
            <a:endParaRPr kumimoji="1" lang="ja-JP" altLang="en-US" dirty="0"/>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4" y="7986950"/>
            <a:ext cx="3692175" cy="86023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lang="ja-JP" altLang="en-US" sz="800" spc="-20" dirty="0">
                <a:latin typeface="小塚ゴシック Pro R" panose="020B0400000000000000" pitchFamily="34" charset="-128"/>
                <a:ea typeface="小塚ゴシック Pro R" panose="020B0400000000000000" pitchFamily="34" charset="-128"/>
              </a:rPr>
              <a:t>　　</a:t>
            </a:r>
            <a:r>
              <a:rPr kumimoji="1" lang="ja-JP" altLang="en-US" sz="800" spc="-20" dirty="0">
                <a:latin typeface="小塚ゴシック Pro R" panose="020B0400000000000000" pitchFamily="34" charset="-128"/>
                <a:ea typeface="小塚ゴシック Pro R" panose="020B0400000000000000" pitchFamily="34" charset="-128"/>
              </a:rPr>
              <a:t>レース：ポリエステル　ナイロン　レーヨン</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色：薄紫</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：ドレス、ベール、ポーチ、プリーツブーツ</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689886"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275,000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6CC0B204-624D-31BE-246D-62C83C858D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235" y="7260109"/>
            <a:ext cx="2083137" cy="2087322"/>
          </a:xfrm>
          <a:prstGeom prst="rect">
            <a:avLst/>
          </a:prstGeom>
        </p:spPr>
      </p:pic>
      <p:pic>
        <p:nvPicPr>
          <p:cNvPr id="8" name="図 7">
            <a:extLst>
              <a:ext uri="{FF2B5EF4-FFF2-40B4-BE49-F238E27FC236}">
                <a16:creationId xmlns:a16="http://schemas.microsoft.com/office/drawing/2014/main" id="{C51053B2-640C-57F2-92B1-4AC204BF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010" y="5648790"/>
            <a:ext cx="2083137" cy="1394756"/>
          </a:xfrm>
          <a:prstGeom prst="rect">
            <a:avLst/>
          </a:prstGeom>
        </p:spPr>
      </p:pic>
      <p:pic>
        <p:nvPicPr>
          <p:cNvPr id="11" name="図 10">
            <a:extLst>
              <a:ext uri="{FF2B5EF4-FFF2-40B4-BE49-F238E27FC236}">
                <a16:creationId xmlns:a16="http://schemas.microsoft.com/office/drawing/2014/main" id="{5BD38790-4681-99C7-F96A-1258D017BD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4328" y="1"/>
            <a:ext cx="3973672" cy="7986949"/>
          </a:xfrm>
          <a:prstGeom prst="rect">
            <a:avLst/>
          </a:prstGeom>
        </p:spPr>
      </p:pic>
    </p:spTree>
    <p:extLst>
      <p:ext uri="{BB962C8B-B14F-4D97-AF65-F5344CB8AC3E}">
        <p14:creationId xmlns:p14="http://schemas.microsoft.com/office/powerpoint/2010/main" val="2239704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428049" cy="369332"/>
          </a:xfrm>
          <a:prstGeom prst="rect">
            <a:avLst/>
          </a:prstGeom>
          <a:noFill/>
        </p:spPr>
        <p:txBody>
          <a:bodyPr wrap="square" rtlCol="0">
            <a:spAutoFit/>
          </a:bodyPr>
          <a:lstStyle/>
          <a:p>
            <a:r>
              <a:rPr lang="ja-JP" altLang="en-US" spc="280" dirty="0">
                <a:solidFill>
                  <a:srgbClr val="A5935E"/>
                </a:solidFill>
                <a:latin typeface="ＭＳ Ｐ明朝" panose="02020600040205080304" pitchFamily="18" charset="-128"/>
                <a:ea typeface="ＭＳ Ｐ明朝" panose="02020600040205080304" pitchFamily="18" charset="-128"/>
              </a:rPr>
              <a:t>ベールセット</a:t>
            </a:r>
            <a:r>
              <a:rPr kumimoji="1" lang="ja-JP" altLang="en-US" spc="280" dirty="0">
                <a:solidFill>
                  <a:srgbClr val="A5935E"/>
                </a:solidFill>
                <a:latin typeface="ＭＳ Ｐ明朝" panose="02020600040205080304" pitchFamily="18" charset="-128"/>
                <a:ea typeface="ＭＳ Ｐ明朝" panose="02020600040205080304" pitchFamily="18" charset="-128"/>
              </a:rPr>
              <a:t>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3" y="1940834"/>
            <a:ext cx="1853433" cy="369332"/>
          </a:xfrm>
          <a:prstGeom prst="rect">
            <a:avLst/>
          </a:prstGeom>
          <a:noFill/>
        </p:spPr>
        <p:txBody>
          <a:bodyPr wrap="square" rtlCol="0">
            <a:spAutoFit/>
          </a:bodyPr>
          <a:lstStyle/>
          <a:p>
            <a:r>
              <a:rPr kumimoji="1" lang="ja-JP" altLang="en-US" spc="350" dirty="0">
                <a:solidFill>
                  <a:srgbClr val="A5935E"/>
                </a:solidFill>
                <a:latin typeface="ＭＳ Ｐ明朝" panose="02020600040205080304" pitchFamily="18" charset="-128"/>
                <a:ea typeface="ＭＳ Ｐ明朝" panose="02020600040205080304" pitchFamily="18" charset="-128"/>
              </a:rPr>
              <a:t>庭苑</a:t>
            </a:r>
            <a:r>
              <a:rPr lang="ja-JP" altLang="en-US" spc="350" dirty="0">
                <a:solidFill>
                  <a:srgbClr val="A5935E"/>
                </a:solidFill>
                <a:latin typeface="ＭＳ Ｐ明朝" panose="02020600040205080304" pitchFamily="18" charset="-128"/>
                <a:ea typeface="ＭＳ Ｐ明朝" panose="02020600040205080304" pitchFamily="18" charset="-128"/>
              </a:rPr>
              <a:t>　珊瑚色</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2718442"/>
            <a:ext cx="2352430" cy="256153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ドレスの前面とベールに、美しいレースを配しました。</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立体的な花びらのお花モチーフや、パールや透明なスパンコールがキラキラと小さな光を放ちます。ベールはお顔をぐるりと囲むようにレースモチーフが配され、透けて見えるお顔の印象を深く印象づけます。ベージュがかったピンクの「珊瑚色」は女性の肌色を美しくきれいにみせる効果が有ります。ドレスには大切なものを持っていくためにポーチと足元を包むプリーツブーツもセットになっています。</a:t>
            </a:r>
          </a:p>
        </p:txBody>
      </p:sp>
      <p:sp>
        <p:nvSpPr>
          <p:cNvPr id="16" name="テキスト ボックス 15">
            <a:extLst>
              <a:ext uri="{FF2B5EF4-FFF2-40B4-BE49-F238E27FC236}">
                <a16:creationId xmlns:a16="http://schemas.microsoft.com/office/drawing/2014/main" id="{6A0C4006-57FE-193C-09E7-0E4A899B8AD7}"/>
              </a:ext>
            </a:extLst>
          </p:cNvPr>
          <p:cNvSpPr txBox="1"/>
          <p:nvPr/>
        </p:nvSpPr>
        <p:spPr>
          <a:xfrm>
            <a:off x="-6837522" y="1906678"/>
            <a:ext cx="7249304" cy="369332"/>
          </a:xfrm>
          <a:prstGeom prst="rect">
            <a:avLst/>
          </a:prstGeom>
          <a:noFill/>
        </p:spPr>
        <p:txBody>
          <a:bodyPr wrap="square" rtlCol="0">
            <a:spAutoFit/>
          </a:bodyPr>
          <a:lstStyle/>
          <a:p>
            <a:endParaRPr kumimoji="1" lang="ja-JP" altLang="en-US" dirty="0"/>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4" y="7986950"/>
            <a:ext cx="3692175" cy="86023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　　レース：ポリエステル　ナイロン　レーヨン</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色：珊瑚色</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：ドレス、ベール、ポーチ、プリーツブーツ</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689886"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275,000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23" name="図 22">
            <a:extLst>
              <a:ext uri="{FF2B5EF4-FFF2-40B4-BE49-F238E27FC236}">
                <a16:creationId xmlns:a16="http://schemas.microsoft.com/office/drawing/2014/main" id="{2D7B298F-5C31-BD6F-ACF8-E556FE0F2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404" y="13805"/>
            <a:ext cx="4068178" cy="7970808"/>
          </a:xfrm>
          <a:prstGeom prst="rect">
            <a:avLst/>
          </a:prstGeom>
        </p:spPr>
      </p:pic>
      <p:pic>
        <p:nvPicPr>
          <p:cNvPr id="25" name="図 24">
            <a:extLst>
              <a:ext uri="{FF2B5EF4-FFF2-40B4-BE49-F238E27FC236}">
                <a16:creationId xmlns:a16="http://schemas.microsoft.com/office/drawing/2014/main" id="{6D361249-8624-9EBF-8A57-ABBEBBC60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772" y="7260108"/>
            <a:ext cx="2083138" cy="2087323"/>
          </a:xfrm>
          <a:prstGeom prst="rect">
            <a:avLst/>
          </a:prstGeom>
        </p:spPr>
      </p:pic>
      <p:pic>
        <p:nvPicPr>
          <p:cNvPr id="27" name="図 26">
            <a:extLst>
              <a:ext uri="{FF2B5EF4-FFF2-40B4-BE49-F238E27FC236}">
                <a16:creationId xmlns:a16="http://schemas.microsoft.com/office/drawing/2014/main" id="{50E86509-1B48-F765-AE36-01FE06E7D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773" y="5722409"/>
            <a:ext cx="2083137" cy="1394755"/>
          </a:xfrm>
          <a:prstGeom prst="rect">
            <a:avLst/>
          </a:prstGeom>
        </p:spPr>
      </p:pic>
    </p:spTree>
    <p:extLst>
      <p:ext uri="{BB962C8B-B14F-4D97-AF65-F5344CB8AC3E}">
        <p14:creationId xmlns:p14="http://schemas.microsoft.com/office/powerpoint/2010/main" val="2182758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3" y="1940834"/>
            <a:ext cx="2197933" cy="369332"/>
          </a:xfrm>
          <a:prstGeom prst="rect">
            <a:avLst/>
          </a:prstGeom>
          <a:noFill/>
        </p:spPr>
        <p:txBody>
          <a:bodyPr wrap="square" rtlCol="0">
            <a:spAutoFit/>
          </a:bodyPr>
          <a:lstStyle/>
          <a:p>
            <a:r>
              <a:rPr lang="ja-JP" altLang="en-US" spc="350" dirty="0">
                <a:solidFill>
                  <a:srgbClr val="A5935E"/>
                </a:solidFill>
                <a:latin typeface="ＭＳ Ｐ明朝" panose="02020600040205080304" pitchFamily="18" charset="-128"/>
                <a:ea typeface="ＭＳ Ｐ明朝" panose="02020600040205080304" pitchFamily="18" charset="-128"/>
              </a:rPr>
              <a:t>真珠　帽子セット</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96983" y="2873993"/>
            <a:ext cx="2352430" cy="2176814"/>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共布地のフリルが甘やかな印象の、スーツ仕様に見えるワンピースです。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大人の品格を感じさせて、なお優しい印象のドレスは淡いピンクのウッドパールがポイントです。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可愛らしいお花の生地と、上品な装飾です。大切な物を入れておけるポーチとプリーツソックス、パールを散りばめたターバン調の帽子がセットです。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フォーマル布地の膨れ織が優しいドレスです。</a:t>
            </a:r>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986950"/>
            <a:ext cx="34867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：真珠色</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：ドレス、帽子、ポーチ、プリーツソックス</a:t>
            </a:r>
            <a:endParaRPr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689886"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242,000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25" name="図 24">
            <a:extLst>
              <a:ext uri="{FF2B5EF4-FFF2-40B4-BE49-F238E27FC236}">
                <a16:creationId xmlns:a16="http://schemas.microsoft.com/office/drawing/2014/main" id="{54090830-E3C4-ED34-E043-1B77DD70A4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5405" y="2"/>
            <a:ext cx="4091180" cy="7986948"/>
          </a:xfrm>
          <a:prstGeom prst="rect">
            <a:avLst/>
          </a:prstGeom>
        </p:spPr>
      </p:pic>
      <p:pic>
        <p:nvPicPr>
          <p:cNvPr id="27" name="図 26">
            <a:extLst>
              <a:ext uri="{FF2B5EF4-FFF2-40B4-BE49-F238E27FC236}">
                <a16:creationId xmlns:a16="http://schemas.microsoft.com/office/drawing/2014/main" id="{5FA7A17F-176E-84D5-9016-835C0860AE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80" y="5767383"/>
            <a:ext cx="2083136" cy="1394755"/>
          </a:xfrm>
          <a:prstGeom prst="rect">
            <a:avLst/>
          </a:prstGeom>
        </p:spPr>
      </p:pic>
      <p:pic>
        <p:nvPicPr>
          <p:cNvPr id="29" name="図 28">
            <a:extLst>
              <a:ext uri="{FF2B5EF4-FFF2-40B4-BE49-F238E27FC236}">
                <a16:creationId xmlns:a16="http://schemas.microsoft.com/office/drawing/2014/main" id="{0BC71425-B7D1-E835-2E3E-B5BD2CE5C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630" y="7260109"/>
            <a:ext cx="2083136" cy="2087322"/>
          </a:xfrm>
          <a:prstGeom prst="rect">
            <a:avLst/>
          </a:prstGeom>
        </p:spPr>
      </p:pic>
    </p:spTree>
    <p:extLst>
      <p:ext uri="{BB962C8B-B14F-4D97-AF65-F5344CB8AC3E}">
        <p14:creationId xmlns:p14="http://schemas.microsoft.com/office/powerpoint/2010/main" val="2834480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864" y="0"/>
            <a:ext cx="4056675" cy="7970808"/>
          </a:xfrm>
          <a:prstGeom prst="rect">
            <a:avLst/>
          </a:prstGeom>
        </p:spPr>
      </p:pic>
      <p:pic>
        <p:nvPicPr>
          <p:cNvPr id="10" name="図 9">
            <a:extLst>
              <a:ext uri="{FF2B5EF4-FFF2-40B4-BE49-F238E27FC236}">
                <a16:creationId xmlns:a16="http://schemas.microsoft.com/office/drawing/2014/main" id="{C455CD20-B4D4-80A8-64E6-14257B29C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82" y="7144693"/>
            <a:ext cx="2083137" cy="2087322"/>
          </a:xfrm>
          <a:prstGeom prst="rect">
            <a:avLst/>
          </a:prstGeom>
        </p:spPr>
      </p:pic>
      <p:pic>
        <p:nvPicPr>
          <p:cNvPr id="12" name="図 11">
            <a:extLst>
              <a:ext uri="{FF2B5EF4-FFF2-40B4-BE49-F238E27FC236}">
                <a16:creationId xmlns:a16="http://schemas.microsoft.com/office/drawing/2014/main" id="{67D348D1-B8C6-D234-7559-04EEA8CF99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83" y="5688254"/>
            <a:ext cx="2083136" cy="1394755"/>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4" y="1940834"/>
            <a:ext cx="1602936" cy="646331"/>
          </a:xfrm>
          <a:prstGeom prst="rect">
            <a:avLst/>
          </a:prstGeom>
          <a:noFill/>
        </p:spPr>
        <p:txBody>
          <a:bodyPr wrap="square" rtlCol="0">
            <a:spAutoFit/>
          </a:bodyPr>
          <a:lstStyle/>
          <a:p>
            <a:r>
              <a:rPr kumimoji="1" lang="ja-JP" altLang="en-US" spc="350" dirty="0">
                <a:solidFill>
                  <a:srgbClr val="A5935E"/>
                </a:solidFill>
                <a:latin typeface="ＭＳ Ｐ明朝" panose="02020600040205080304" pitchFamily="18" charset="-128"/>
                <a:ea typeface="ＭＳ Ｐ明朝" panose="02020600040205080304" pitchFamily="18" charset="-128"/>
              </a:rPr>
              <a:t>アメジスト　帽子セット</a:t>
            </a: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96984" y="2848151"/>
            <a:ext cx="2352430" cy="1984454"/>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きれいな紫色のドレスです。深いタックから生まれるアメジスト色の陰影が、布花と相まってとてもドラマティックな印象のドレスです</a:t>
            </a:r>
            <a:r>
              <a:rPr lang="ja-JP" altLang="en-US" sz="900" spc="160" dirty="0">
                <a:latin typeface="BIZ UDP明朝 Medium" panose="02020500000000000000" pitchFamily="18" charset="-128"/>
                <a:ea typeface="BIZ UDP明朝 Medium" panose="02020500000000000000" pitchFamily="18" charset="-128"/>
              </a:rPr>
              <a:t>。</a:t>
            </a:r>
            <a:r>
              <a:rPr kumimoji="1" lang="ja-JP" altLang="en-US" sz="900" spc="160" dirty="0">
                <a:latin typeface="BIZ UDP明朝 Medium" panose="02020500000000000000" pitchFamily="18" charset="-128"/>
                <a:ea typeface="BIZ UDP明朝 Medium" panose="02020500000000000000" pitchFamily="18" charset="-128"/>
              </a:rPr>
              <a:t>セットの帽子も深くかぶれ、ターバンの様に頭を包みます。このドレスは腰布でウエストの調整が出来、袖口は、大きな袖のボリュームをタックで狭めています。お着付けの時はファスナーで大きく開くことが出来ます。</a:t>
            </a:r>
          </a:p>
        </p:txBody>
      </p:sp>
      <p:sp>
        <p:nvSpPr>
          <p:cNvPr id="16" name="テキスト ボックス 15">
            <a:extLst>
              <a:ext uri="{FF2B5EF4-FFF2-40B4-BE49-F238E27FC236}">
                <a16:creationId xmlns:a16="http://schemas.microsoft.com/office/drawing/2014/main" id="{6A0C4006-57FE-193C-09E7-0E4A899B8AD7}"/>
              </a:ext>
            </a:extLst>
          </p:cNvPr>
          <p:cNvSpPr txBox="1"/>
          <p:nvPr/>
        </p:nvSpPr>
        <p:spPr>
          <a:xfrm>
            <a:off x="-6837522" y="1906678"/>
            <a:ext cx="7249304" cy="369332"/>
          </a:xfrm>
          <a:prstGeom prst="rect">
            <a:avLst/>
          </a:prstGeom>
          <a:noFill/>
        </p:spPr>
        <p:txBody>
          <a:bodyPr wrap="square" rtlCol="0">
            <a:spAutoFit/>
          </a:bodyPr>
          <a:lstStyle/>
          <a:p>
            <a:endParaRPr kumimoji="1" lang="ja-JP" altLang="en-US" dirty="0"/>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986950"/>
            <a:ext cx="30803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23</a:t>
            </a:r>
            <a:r>
              <a:rPr kumimoji="1" lang="ja-JP" altLang="en-US" sz="800" spc="-20" dirty="0">
                <a:latin typeface="小塚ゴシック Pro R" panose="020B0400000000000000" pitchFamily="34" charset="-128"/>
                <a:ea typeface="小塚ゴシック Pro R" panose="020B0400000000000000" pitchFamily="34" charset="-128"/>
              </a:rPr>
              <a:t>号 </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色：紫</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ドレス、帽子、ポーチ、プリーツソックス</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689886"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lang="en-US" altLang="ja-JP" sz="900" spc="160" dirty="0">
                <a:latin typeface="小塚ゴシック Pro R" panose="020B0400000000000000" pitchFamily="34" charset="-128"/>
                <a:ea typeface="小塚ゴシック Pro R" panose="020B0400000000000000" pitchFamily="34" charset="-128"/>
              </a:rPr>
              <a:t>242,000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1968199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13" name="テキスト ボックス 12">
            <a:extLst>
              <a:ext uri="{FF2B5EF4-FFF2-40B4-BE49-F238E27FC236}">
                <a16:creationId xmlns:a16="http://schemas.microsoft.com/office/drawing/2014/main" id="{0A33B5A1-0232-C01B-1B9A-91B4F5BA4095}"/>
              </a:ext>
            </a:extLst>
          </p:cNvPr>
          <p:cNvSpPr txBox="1"/>
          <p:nvPr/>
        </p:nvSpPr>
        <p:spPr>
          <a:xfrm>
            <a:off x="296984" y="1623171"/>
            <a:ext cx="2130995" cy="369332"/>
          </a:xfrm>
          <a:prstGeom prst="rect">
            <a:avLst/>
          </a:prstGeom>
          <a:noFill/>
        </p:spPr>
        <p:txBody>
          <a:bodyPr wrap="square" rtlCol="0">
            <a:spAutoFit/>
          </a:bodyPr>
          <a:lstStyle/>
          <a:p>
            <a:r>
              <a:rPr kumimoji="1" lang="ja-JP" altLang="en-US" spc="280" dirty="0">
                <a:solidFill>
                  <a:srgbClr val="A5935E"/>
                </a:solidFill>
                <a:latin typeface="ＭＳ Ｐ明朝" panose="02020600040205080304" pitchFamily="18" charset="-128"/>
                <a:ea typeface="ＭＳ Ｐ明朝" panose="02020600040205080304" pitchFamily="18" charset="-128"/>
              </a:rPr>
              <a:t>エピローグドレス</a:t>
            </a:r>
          </a:p>
        </p:txBody>
      </p:sp>
      <p:sp>
        <p:nvSpPr>
          <p:cNvPr id="14" name="テキスト ボックス 13">
            <a:extLst>
              <a:ext uri="{FF2B5EF4-FFF2-40B4-BE49-F238E27FC236}">
                <a16:creationId xmlns:a16="http://schemas.microsoft.com/office/drawing/2014/main" id="{13F2F9B3-38A7-7EE1-006C-CAF59ACD36B8}"/>
              </a:ext>
            </a:extLst>
          </p:cNvPr>
          <p:cNvSpPr txBox="1"/>
          <p:nvPr/>
        </p:nvSpPr>
        <p:spPr>
          <a:xfrm>
            <a:off x="296984" y="1940834"/>
            <a:ext cx="1388752" cy="369332"/>
          </a:xfrm>
          <a:prstGeom prst="rect">
            <a:avLst/>
          </a:prstGeom>
          <a:noFill/>
        </p:spPr>
        <p:txBody>
          <a:bodyPr wrap="square" rtlCol="0">
            <a:spAutoFit/>
          </a:bodyPr>
          <a:lstStyle/>
          <a:p>
            <a:r>
              <a:rPr lang="ja-JP" altLang="en-US" spc="350" dirty="0">
                <a:solidFill>
                  <a:srgbClr val="A5935E"/>
                </a:solidFill>
                <a:latin typeface="ＭＳ Ｐ明朝" panose="02020600040205080304" pitchFamily="18" charset="-128"/>
                <a:ea typeface="ＭＳ Ｐ明朝" panose="02020600040205080304" pitchFamily="18" charset="-128"/>
              </a:rPr>
              <a:t>さざなみ</a:t>
            </a:r>
            <a:endParaRPr kumimoji="1" lang="ja-JP" altLang="en-US" spc="350" dirty="0">
              <a:solidFill>
                <a:srgbClr val="A5935E"/>
              </a:solidFill>
              <a:latin typeface="ＭＳ Ｐ明朝" panose="02020600040205080304" pitchFamily="18" charset="-128"/>
              <a:ea typeface="ＭＳ Ｐ明朝" panose="02020600040205080304" pitchFamily="18" charset="-128"/>
            </a:endParaRPr>
          </a:p>
        </p:txBody>
      </p:sp>
      <p:sp>
        <p:nvSpPr>
          <p:cNvPr id="15" name="テキスト ボックス 14">
            <a:extLst>
              <a:ext uri="{FF2B5EF4-FFF2-40B4-BE49-F238E27FC236}">
                <a16:creationId xmlns:a16="http://schemas.microsoft.com/office/drawing/2014/main" id="{5A4A5874-ADBD-3657-E023-C5727B65F96C}"/>
              </a:ext>
            </a:extLst>
          </p:cNvPr>
          <p:cNvSpPr txBox="1"/>
          <p:nvPr/>
        </p:nvSpPr>
        <p:spPr>
          <a:xfrm>
            <a:off x="250698" y="2717110"/>
            <a:ext cx="2352430" cy="2561535"/>
          </a:xfrm>
          <a:prstGeom prst="rect">
            <a:avLst/>
          </a:prstGeom>
          <a:noFill/>
        </p:spPr>
        <p:txBody>
          <a:bodyPr wrap="square" rtlCol="0">
            <a:spAutoFit/>
          </a:bodyPr>
          <a:lstStyle/>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フォーマルなワンピースやスーツに使われるツィードタイプの素材をベースに、光沢を抑えたサテン、マットなブークレなど、異なる光感がシンプルなデザインに気品を与えています。寝姿が美しく見える型紙を研究して、衿の角度や袖のボリューム、胸元のデザイン位置を決めています。</a:t>
            </a:r>
          </a:p>
          <a:p>
            <a:pPr>
              <a:lnSpc>
                <a:spcPts val="1500"/>
              </a:lnSpc>
            </a:pPr>
            <a:r>
              <a:rPr kumimoji="1" lang="ja-JP" altLang="en-US" sz="900" spc="160" dirty="0">
                <a:latin typeface="BIZ UDP明朝 Medium" panose="02020500000000000000" pitchFamily="18" charset="-128"/>
                <a:ea typeface="BIZ UDP明朝 Medium" panose="02020500000000000000" pitchFamily="18" charset="-128"/>
              </a:rPr>
              <a:t>セットのドレスと同じイメージのポーチと布ブーツにはいずれも美しいレースを配しています。</a:t>
            </a:r>
            <a:endParaRPr kumimoji="1" lang="en-US" altLang="ja-JP" sz="900" spc="160" dirty="0">
              <a:latin typeface="BIZ UDP明朝 Medium" panose="02020500000000000000" pitchFamily="18" charset="-128"/>
              <a:ea typeface="BIZ UDP明朝 Medium" panose="02020500000000000000" pitchFamily="18" charset="-128"/>
            </a:endParaRPr>
          </a:p>
          <a:p>
            <a:pPr>
              <a:lnSpc>
                <a:spcPts val="1500"/>
              </a:lnSpc>
            </a:pPr>
            <a:r>
              <a:rPr lang="ja-JP" altLang="en-US" sz="900" spc="160" dirty="0">
                <a:latin typeface="BIZ UDP明朝 Medium" panose="02020500000000000000" pitchFamily="18" charset="-128"/>
                <a:ea typeface="BIZ UDP明朝 Medium" panose="02020500000000000000" pitchFamily="18" charset="-128"/>
              </a:rPr>
              <a:t>帽子「ホワイトカメリア」と同じ素材なのでセットでお使いいただけます。</a:t>
            </a:r>
            <a:endParaRPr kumimoji="1" lang="ja-JP" altLang="en-US" sz="900" spc="160" dirty="0">
              <a:latin typeface="BIZ UDP明朝 Medium" panose="02020500000000000000" pitchFamily="18" charset="-128"/>
              <a:ea typeface="BIZ UDP明朝 Medium" panose="02020500000000000000" pitchFamily="18" charset="-128"/>
            </a:endParaRPr>
          </a:p>
        </p:txBody>
      </p:sp>
      <p:sp>
        <p:nvSpPr>
          <p:cNvPr id="17" name="テキスト ボックス 16">
            <a:extLst>
              <a:ext uri="{FF2B5EF4-FFF2-40B4-BE49-F238E27FC236}">
                <a16:creationId xmlns:a16="http://schemas.microsoft.com/office/drawing/2014/main" id="{F0D4845C-5325-7D9E-C71E-3C8DCDB564CF}"/>
              </a:ext>
            </a:extLst>
          </p:cNvPr>
          <p:cNvSpPr txBox="1"/>
          <p:nvPr/>
        </p:nvSpPr>
        <p:spPr>
          <a:xfrm>
            <a:off x="2805405" y="7986950"/>
            <a:ext cx="3486788" cy="731995"/>
          </a:xfrm>
          <a:prstGeom prst="rect">
            <a:avLst/>
          </a:prstGeom>
          <a:noFill/>
        </p:spPr>
        <p:txBody>
          <a:bodyPr wrap="square" rtlCol="0">
            <a:spAutoFit/>
          </a:bodyPr>
          <a:lstStyle/>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素材／表地</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r>
              <a:rPr kumimoji="1" lang="ja-JP" altLang="en-US" sz="800" spc="-20" dirty="0">
                <a:latin typeface="小塚ゴシック Pro R" panose="020B0400000000000000" pitchFamily="34" charset="-128"/>
                <a:ea typeface="小塚ゴシック Pro R" panose="020B0400000000000000" pitchFamily="34" charset="-128"/>
              </a:rPr>
              <a:t>　裏地：ポリエステル</a:t>
            </a:r>
            <a:r>
              <a:rPr kumimoji="1" lang="en-US" altLang="ja-JP" sz="800" spc="-20" dirty="0">
                <a:latin typeface="小塚ゴシック Pro R" panose="020B0400000000000000" pitchFamily="34" charset="-128"/>
                <a:ea typeface="小塚ゴシック Pro R" panose="020B0400000000000000" pitchFamily="34" charset="-128"/>
              </a:rPr>
              <a:t>100%</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サイズ</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寸法</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フリーサイズ </a:t>
            </a:r>
            <a:r>
              <a:rPr kumimoji="1" lang="en-US" altLang="ja-JP" sz="800" spc="-20" dirty="0">
                <a:latin typeface="小塚ゴシック Pro R" panose="020B0400000000000000" pitchFamily="34" charset="-128"/>
                <a:ea typeface="小塚ゴシック Pro R" panose="020B0400000000000000" pitchFamily="34" charset="-128"/>
              </a:rPr>
              <a:t>5</a:t>
            </a:r>
            <a:r>
              <a:rPr kumimoji="1" lang="ja-JP" altLang="en-US" sz="800" spc="-20" dirty="0">
                <a:latin typeface="小塚ゴシック Pro R" panose="020B0400000000000000" pitchFamily="34" charset="-128"/>
                <a:ea typeface="小塚ゴシック Pro R" panose="020B0400000000000000" pitchFamily="34" charset="-128"/>
              </a:rPr>
              <a:t>号～</a:t>
            </a:r>
            <a:r>
              <a:rPr kumimoji="1" lang="en-US" altLang="ja-JP" sz="800" spc="-20" dirty="0">
                <a:latin typeface="小塚ゴシック Pro R" panose="020B0400000000000000" pitchFamily="34" charset="-128"/>
                <a:ea typeface="小塚ゴシック Pro R" panose="020B0400000000000000" pitchFamily="34" charset="-128"/>
              </a:rPr>
              <a:t>20</a:t>
            </a:r>
            <a:r>
              <a:rPr kumimoji="1" lang="ja-JP" altLang="en-US" sz="800" spc="-20" dirty="0">
                <a:latin typeface="小塚ゴシック Pro R" panose="020B0400000000000000" pitchFamily="34" charset="-128"/>
                <a:ea typeface="小塚ゴシック Pro R" panose="020B0400000000000000" pitchFamily="34" charset="-128"/>
              </a:rPr>
              <a:t>号 </a:t>
            </a:r>
            <a:r>
              <a:rPr kumimoji="1" lang="en-US" altLang="ja-JP"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後ろを留めなければ</a:t>
            </a:r>
            <a:r>
              <a:rPr kumimoji="1" lang="en-US" altLang="ja-JP" sz="800" spc="-20" dirty="0">
                <a:latin typeface="小塚ゴシック Pro R" panose="020B0400000000000000" pitchFamily="34" charset="-128"/>
                <a:ea typeface="小塚ゴシック Pro R" panose="020B0400000000000000" pitchFamily="34" charset="-128"/>
              </a:rPr>
              <a:t>25</a:t>
            </a:r>
            <a:r>
              <a:rPr kumimoji="1" lang="ja-JP" altLang="en-US" sz="800" spc="-20" dirty="0">
                <a:latin typeface="小塚ゴシック Pro R" panose="020B0400000000000000" pitchFamily="34" charset="-128"/>
                <a:ea typeface="小塚ゴシック Pro R" panose="020B0400000000000000" pitchFamily="34" charset="-128"/>
              </a:rPr>
              <a:t>号対応可</a:t>
            </a:r>
            <a:r>
              <a:rPr kumimoji="1" lang="en-US" altLang="ja-JP" sz="800" spc="-20" dirty="0">
                <a:latin typeface="小塚ゴシック Pro R" panose="020B0400000000000000" pitchFamily="34" charset="-128"/>
                <a:ea typeface="小塚ゴシック Pro R" panose="020B0400000000000000" pitchFamily="34" charset="-128"/>
              </a:rPr>
              <a:t>)</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色</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オフホワイト</a:t>
            </a:r>
            <a:endParaRPr kumimoji="1" lang="en-US" altLang="ja-JP" sz="800" spc="-20" dirty="0">
              <a:latin typeface="小塚ゴシック Pro R" panose="020B0400000000000000" pitchFamily="34" charset="-128"/>
              <a:ea typeface="小塚ゴシック Pro R" panose="020B0400000000000000" pitchFamily="34" charset="-128"/>
            </a:endParaRP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セット内容</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ドレス、ポーチ、布ブーツ</a:t>
            </a:r>
          </a:p>
          <a:p>
            <a:pPr>
              <a:lnSpc>
                <a:spcPts val="1000"/>
              </a:lnSpc>
            </a:pPr>
            <a:r>
              <a:rPr kumimoji="1" lang="ja-JP" altLang="en-US" sz="800" spc="-20" dirty="0">
                <a:latin typeface="小塚ゴシック Pro R" panose="020B0400000000000000" pitchFamily="34" charset="-128"/>
                <a:ea typeface="小塚ゴシック Pro R" panose="020B0400000000000000" pitchFamily="34" charset="-128"/>
              </a:rPr>
              <a:t>生産国</a:t>
            </a:r>
            <a:r>
              <a:rPr lang="ja-JP" altLang="en-US" sz="800" spc="-20" dirty="0">
                <a:latin typeface="小塚ゴシック Pro R" panose="020B0400000000000000" pitchFamily="34" charset="-128"/>
                <a:ea typeface="小塚ゴシック Pro R" panose="020B0400000000000000" pitchFamily="34" charset="-128"/>
              </a:rPr>
              <a:t>：</a:t>
            </a:r>
            <a:r>
              <a:rPr kumimoji="1" lang="ja-JP" altLang="en-US" sz="800" spc="-20" dirty="0">
                <a:latin typeface="小塚ゴシック Pro R" panose="020B0400000000000000" pitchFamily="34" charset="-128"/>
                <a:ea typeface="小塚ゴシック Pro R" panose="020B0400000000000000" pitchFamily="34" charset="-128"/>
              </a:rPr>
              <a:t>日本</a:t>
            </a:r>
          </a:p>
        </p:txBody>
      </p:sp>
      <p:pic>
        <p:nvPicPr>
          <p:cNvPr id="19" name="図 18">
            <a:extLst>
              <a:ext uri="{FF2B5EF4-FFF2-40B4-BE49-F238E27FC236}">
                <a16:creationId xmlns:a16="http://schemas.microsoft.com/office/drawing/2014/main" id="{B3F93F80-64FD-72BB-1A1F-4BF59FD77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8" y="261584"/>
            <a:ext cx="717804" cy="717804"/>
          </a:xfrm>
          <a:prstGeom prst="rect">
            <a:avLst/>
          </a:prstGeom>
        </p:spPr>
      </p:pic>
      <p:sp>
        <p:nvSpPr>
          <p:cNvPr id="4" name="テキスト ボックス 3">
            <a:extLst>
              <a:ext uri="{FF2B5EF4-FFF2-40B4-BE49-F238E27FC236}">
                <a16:creationId xmlns:a16="http://schemas.microsoft.com/office/drawing/2014/main" id="{A524582D-0BAE-6C37-94D5-C753B8689B2F}"/>
              </a:ext>
            </a:extLst>
          </p:cNvPr>
          <p:cNvSpPr txBox="1"/>
          <p:nvPr/>
        </p:nvSpPr>
        <p:spPr>
          <a:xfrm>
            <a:off x="2805405" y="9116599"/>
            <a:ext cx="1689886" cy="230832"/>
          </a:xfrm>
          <a:prstGeom prst="rect">
            <a:avLst/>
          </a:prstGeom>
          <a:noFill/>
        </p:spPr>
        <p:txBody>
          <a:bodyPr wrap="none" rtlCol="0">
            <a:spAutoFit/>
          </a:bodyPr>
          <a:lstStyle/>
          <a:p>
            <a:r>
              <a:rPr kumimoji="1" lang="ja-JP" altLang="en-US" sz="900" spc="160" dirty="0">
                <a:latin typeface="小塚ゴシック Pro R" panose="020B0400000000000000" pitchFamily="34" charset="-128"/>
                <a:ea typeface="小塚ゴシック Pro R" panose="020B0400000000000000" pitchFamily="34" charset="-128"/>
              </a:rPr>
              <a:t>価格／</a:t>
            </a:r>
            <a:r>
              <a:rPr kumimoji="1" lang="en-US" altLang="ja-JP" sz="900" spc="160" dirty="0">
                <a:latin typeface="小塚ゴシック Pro R" panose="020B0400000000000000" pitchFamily="34" charset="-128"/>
                <a:ea typeface="小塚ゴシック Pro R" panose="020B0400000000000000" pitchFamily="34" charset="-128"/>
              </a:rPr>
              <a:t>825,000</a:t>
            </a:r>
            <a:r>
              <a:rPr kumimoji="1" lang="ja-JP" altLang="en-US" sz="900" spc="160" dirty="0">
                <a:latin typeface="小塚ゴシック Pro R" panose="020B0400000000000000" pitchFamily="34" charset="-128"/>
                <a:ea typeface="小塚ゴシック Pro R" panose="020B0400000000000000" pitchFamily="34" charset="-128"/>
              </a:rPr>
              <a:t>円</a:t>
            </a:r>
            <a:r>
              <a:rPr kumimoji="1" lang="en-US" altLang="ja-JP" sz="900" spc="160" dirty="0">
                <a:latin typeface="小塚ゴシック Pro R" panose="020B0400000000000000" pitchFamily="34" charset="-128"/>
                <a:ea typeface="小塚ゴシック Pro R" panose="020B0400000000000000" pitchFamily="34" charset="-128"/>
              </a:rPr>
              <a:t>(</a:t>
            </a:r>
            <a:r>
              <a:rPr kumimoji="1" lang="ja-JP" altLang="en-US" sz="900" spc="160" dirty="0">
                <a:latin typeface="小塚ゴシック Pro R" panose="020B0400000000000000" pitchFamily="34" charset="-128"/>
                <a:ea typeface="小塚ゴシック Pro R" panose="020B0400000000000000" pitchFamily="34" charset="-128"/>
              </a:rPr>
              <a:t>税込</a:t>
            </a:r>
            <a:r>
              <a:rPr kumimoji="1" lang="en-US" altLang="ja-JP" sz="900" spc="160" dirty="0">
                <a:latin typeface="小塚ゴシック Pro R" panose="020B0400000000000000" pitchFamily="34" charset="-128"/>
                <a:ea typeface="小塚ゴシック Pro R" panose="020B0400000000000000" pitchFamily="34" charset="-128"/>
              </a:rPr>
              <a:t>)</a:t>
            </a:r>
            <a:endParaRPr kumimoji="1" lang="ja-JP" altLang="en-US" sz="900" spc="160" dirty="0">
              <a:latin typeface="小塚ゴシック Pro R" panose="020B0400000000000000" pitchFamily="34" charset="-128"/>
              <a:ea typeface="小塚ゴシック Pro R" panose="020B0400000000000000" pitchFamily="34" charset="-128"/>
            </a:endParaRPr>
          </a:p>
        </p:txBody>
      </p:sp>
      <p:pic>
        <p:nvPicPr>
          <p:cNvPr id="5" name="図 4">
            <a:extLst>
              <a:ext uri="{FF2B5EF4-FFF2-40B4-BE49-F238E27FC236}">
                <a16:creationId xmlns:a16="http://schemas.microsoft.com/office/drawing/2014/main" id="{8951F478-3CD6-B4F2-6D4D-F6CF97DEFB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4869" y="-21770"/>
            <a:ext cx="4023131" cy="7986949"/>
          </a:xfrm>
          <a:prstGeom prst="rect">
            <a:avLst/>
          </a:prstGeom>
        </p:spPr>
      </p:pic>
      <p:pic>
        <p:nvPicPr>
          <p:cNvPr id="18" name="図 17">
            <a:extLst>
              <a:ext uri="{FF2B5EF4-FFF2-40B4-BE49-F238E27FC236}">
                <a16:creationId xmlns:a16="http://schemas.microsoft.com/office/drawing/2014/main" id="{71E9754A-872B-A5BD-EC6D-0B80932200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81" y="5776805"/>
            <a:ext cx="2083135" cy="1394754"/>
          </a:xfrm>
          <a:prstGeom prst="rect">
            <a:avLst/>
          </a:prstGeom>
        </p:spPr>
      </p:pic>
      <p:pic>
        <p:nvPicPr>
          <p:cNvPr id="21" name="図 20">
            <a:extLst>
              <a:ext uri="{FF2B5EF4-FFF2-40B4-BE49-F238E27FC236}">
                <a16:creationId xmlns:a16="http://schemas.microsoft.com/office/drawing/2014/main" id="{9FC4735B-9B4A-59CA-AB4A-2C480F49FE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81" y="7260109"/>
            <a:ext cx="2083135" cy="2087322"/>
          </a:xfrm>
          <a:prstGeom prst="rect">
            <a:avLst/>
          </a:prstGeom>
        </p:spPr>
      </p:pic>
    </p:spTree>
    <p:extLst>
      <p:ext uri="{BB962C8B-B14F-4D97-AF65-F5344CB8AC3E}">
        <p14:creationId xmlns:p14="http://schemas.microsoft.com/office/powerpoint/2010/main" val="104459498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601</TotalTime>
  <Words>4248</Words>
  <Application>Microsoft Office PowerPoint</Application>
  <PresentationFormat>A4 210 x 297 mm</PresentationFormat>
  <Paragraphs>412</Paragraphs>
  <Slides>35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35</vt:i4>
      </vt:variant>
    </vt:vector>
  </HeadingPairs>
  <TitlesOfParts>
    <vt:vector size="43" baseType="lpstr">
      <vt:lpstr>BIZ UDP明朝 Medium</vt:lpstr>
      <vt:lpstr>ＭＳ Ｐゴシック</vt:lpstr>
      <vt:lpstr>ＭＳ Ｐ明朝</vt:lpstr>
      <vt:lpstr>小塚ゴシック Pro R</vt:lpstr>
      <vt:lpstr>Arial</vt:lpstr>
      <vt:lpstr>Calibri</vt:lpstr>
      <vt:lpstr>Calibri Light</vt:lpstr>
      <vt:lpstr>Office テーマ</vt:lpstr>
      <vt:lpstr>PowerPoint プレゼンテーション</vt:lpstr>
      <vt:lpstr>人生を讃えるハレの衣装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アカウント</dc:creator>
  <cp:lastModifiedBy>由美 杉下</cp:lastModifiedBy>
  <cp:revision>25</cp:revision>
  <cp:lastPrinted>2025-02-06T13:45:28Z</cp:lastPrinted>
  <dcterms:created xsi:type="dcterms:W3CDTF">2022-08-24T10:04:05Z</dcterms:created>
  <dcterms:modified xsi:type="dcterms:W3CDTF">2025-02-06T14:20:34Z</dcterms:modified>
</cp:coreProperties>
</file>